
<file path=[Content_Types].xml><?xml version="1.0" encoding="utf-8"?>
<Types xmlns="http://schemas.openxmlformats.org/package/2006/content-types">
  <Default Extension="bmp" ContentType="image/bmp"/>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 id="2147483795" r:id="rId2"/>
  </p:sldMasterIdLst>
  <p:notesMasterIdLst>
    <p:notesMasterId r:id="rId29"/>
  </p:notesMasterIdLst>
  <p:sldIdLst>
    <p:sldId id="392" r:id="rId3"/>
    <p:sldId id="332" r:id="rId4"/>
    <p:sldId id="410" r:id="rId5"/>
    <p:sldId id="342" r:id="rId6"/>
    <p:sldId id="398" r:id="rId7"/>
    <p:sldId id="375" r:id="rId8"/>
    <p:sldId id="427" r:id="rId9"/>
    <p:sldId id="428" r:id="rId10"/>
    <p:sldId id="401" r:id="rId11"/>
    <p:sldId id="403" r:id="rId12"/>
    <p:sldId id="404" r:id="rId13"/>
    <p:sldId id="422" r:id="rId14"/>
    <p:sldId id="425" r:id="rId15"/>
    <p:sldId id="426" r:id="rId16"/>
    <p:sldId id="423" r:id="rId17"/>
    <p:sldId id="417" r:id="rId18"/>
    <p:sldId id="376" r:id="rId19"/>
    <p:sldId id="415" r:id="rId20"/>
    <p:sldId id="418" r:id="rId21"/>
    <p:sldId id="419" r:id="rId22"/>
    <p:sldId id="421" r:id="rId23"/>
    <p:sldId id="412" r:id="rId24"/>
    <p:sldId id="413" r:id="rId25"/>
    <p:sldId id="414" r:id="rId26"/>
    <p:sldId id="416" r:id="rId27"/>
    <p:sldId id="405" r:id="rId2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drea Fletcher" initials="AF [7]" lastIdx="1" clrIdx="6">
    <p:extLst/>
  </p:cmAuthor>
  <p:cmAuthor id="1" name="Andrea Fletcher" initials="AF" lastIdx="2" clrIdx="0">
    <p:extLst/>
  </p:cmAuthor>
  <p:cmAuthor id="8" name="Andrea Fletcher" initials="AF [8]" lastIdx="1" clrIdx="7">
    <p:extLst/>
  </p:cmAuthor>
  <p:cmAuthor id="2" name="Andrea Fletcher" initials="AF [2]" lastIdx="1" clrIdx="1">
    <p:extLst/>
  </p:cmAuthor>
  <p:cmAuthor id="9" name="Andrea Fletcher" initials="AF [9]" lastIdx="1" clrIdx="8">
    <p:extLst/>
  </p:cmAuthor>
  <p:cmAuthor id="3" name="Andrea Fletcher" initials="AF [3]" lastIdx="1" clrIdx="2">
    <p:extLst/>
  </p:cmAuthor>
  <p:cmAuthor id="10" name="Andrea Fletcher" initials="AF [10]" lastIdx="1" clrIdx="9">
    <p:extLst/>
  </p:cmAuthor>
  <p:cmAuthor id="4" name="Andrea Fletcher" initials="AF [4]" lastIdx="1" clrIdx="3">
    <p:extLst/>
  </p:cmAuthor>
  <p:cmAuthor id="11" name="Andrea Fletcher" initials="AF [11]" lastIdx="1" clrIdx="10">
    <p:extLst/>
  </p:cmAuthor>
  <p:cmAuthor id="5" name="Andrea Fletcher" initials="AF [5]" lastIdx="1" clrIdx="4">
    <p:extLst/>
  </p:cmAuthor>
  <p:cmAuthor id="12" name="Andrea Fletcher" initials="AF [12]" lastIdx="1" clrIdx="11">
    <p:extLst/>
  </p:cmAuthor>
  <p:cmAuthor id="6" name="Andrea Fletcher" initials="AF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CEA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7" autoAdjust="0"/>
    <p:restoredTop sz="77215" autoAdjust="0"/>
  </p:normalViewPr>
  <p:slideViewPr>
    <p:cSldViewPr snapToGrid="0" snapToObjects="1">
      <p:cViewPr varScale="1">
        <p:scale>
          <a:sx n="80" d="100"/>
          <a:sy n="80" d="100"/>
        </p:scale>
        <p:origin x="216" y="240"/>
      </p:cViewPr>
      <p:guideLst/>
    </p:cSldViewPr>
  </p:slideViewPr>
  <p:notesTextViewPr>
    <p:cViewPr>
      <p:scale>
        <a:sx n="1" d="1"/>
        <a:sy n="1" d="1"/>
      </p:scale>
      <p:origin x="0" y="0"/>
    </p:cViewPr>
  </p:notesTextViewPr>
  <p:notesViewPr>
    <p:cSldViewPr snapToGrid="0" snapToObjects="1">
      <p:cViewPr varScale="1">
        <p:scale>
          <a:sx n="89" d="100"/>
          <a:sy n="89" d="100"/>
        </p:scale>
        <p:origin x="146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erwinknippenberg\Dropbox\Cooper%20Smith%20Team%20Folder\Projects\DIAL%20-%20Malawi\Analysis\Gap%20Analysis\Coverage%20Gap%20CIS.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erwinknippenberg\Dropbox\Cooper%20Smith%20Team%20Folder\Projects\DIAL%20-%20Malawi\Analysis\Gap%20Analysis\Coverage%20Gap%20CIS.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image" Target="../media/image31.bmp"/><Relationship Id="rId2" Type="http://schemas.openxmlformats.org/officeDocument/2006/relationships/image" Target="../media/image30.bmp"/><Relationship Id="rId1" Type="http://schemas.openxmlformats.org/officeDocument/2006/relationships/image" Target="../media/image29.bmp"/><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WorldPop</c:v>
                </c:pt>
              </c:strCache>
            </c:strRef>
          </c:tx>
          <c:spPr>
            <a:solidFill>
              <a:schemeClr val="accent1"/>
            </a:solidFill>
            <a:ln>
              <a:noFill/>
            </a:ln>
            <a:effectLst/>
          </c:spPr>
          <c:invertIfNegative val="0"/>
          <c:cat>
            <c:strRef>
              <c:f>Sheet1!$A$2:$A$29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Sheet1!$B$2:$B$29</c:f>
              <c:numCache>
                <c:formatCode>0</c:formatCode>
                <c:ptCount val="28"/>
                <c:pt idx="0">
                  <c:v>445258</c:v>
                </c:pt>
                <c:pt idx="1">
                  <c:v>1374887</c:v>
                </c:pt>
                <c:pt idx="2">
                  <c:v>610342</c:v>
                </c:pt>
                <c:pt idx="3">
                  <c:v>403215</c:v>
                </c:pt>
                <c:pt idx="4">
                  <c:v>250256</c:v>
                </c:pt>
                <c:pt idx="5">
                  <c:v>877860</c:v>
                </c:pt>
                <c:pt idx="6">
                  <c:v>781567</c:v>
                </c:pt>
                <c:pt idx="7">
                  <c:v>378909</c:v>
                </c:pt>
                <c:pt idx="8">
                  <c:v>877047</c:v>
                </c:pt>
                <c:pt idx="9">
                  <c:v>12648</c:v>
                </c:pt>
                <c:pt idx="10">
                  <c:v>2670929</c:v>
                </c:pt>
                <c:pt idx="11">
                  <c:v>685681</c:v>
                </c:pt>
                <c:pt idx="12">
                  <c:v>1119140</c:v>
                </c:pt>
                <c:pt idx="13">
                  <c:v>639868</c:v>
                </c:pt>
                <c:pt idx="14">
                  <c:v>728974</c:v>
                </c:pt>
                <c:pt idx="15">
                  <c:v>129123</c:v>
                </c:pt>
                <c:pt idx="16">
                  <c:v>1202657</c:v>
                </c:pt>
                <c:pt idx="17">
                  <c:v>149450</c:v>
                </c:pt>
                <c:pt idx="18">
                  <c:v>303010</c:v>
                </c:pt>
                <c:pt idx="19">
                  <c:v>427157</c:v>
                </c:pt>
                <c:pt idx="20">
                  <c:v>332492</c:v>
                </c:pt>
                <c:pt idx="21">
                  <c:v>658820</c:v>
                </c:pt>
                <c:pt idx="22">
                  <c:v>315306</c:v>
                </c:pt>
                <c:pt idx="23">
                  <c:v>440328</c:v>
                </c:pt>
                <c:pt idx="24">
                  <c:v>245545</c:v>
                </c:pt>
                <c:pt idx="25">
                  <c:v>474239</c:v>
                </c:pt>
                <c:pt idx="26">
                  <c:v>821990</c:v>
                </c:pt>
                <c:pt idx="27">
                  <c:v>937790</c:v>
                </c:pt>
              </c:numCache>
            </c:numRef>
          </c:val>
          <c:extLst>
            <c:ext xmlns:c16="http://schemas.microsoft.com/office/drawing/2014/chart" uri="{C3380CC4-5D6E-409C-BE32-E72D297353CC}">
              <c16:uniqueId val="{00000000-F7EF-0248-835F-DAC45081F69E}"/>
            </c:ext>
          </c:extLst>
        </c:ser>
        <c:ser>
          <c:idx val="1"/>
          <c:order val="1"/>
          <c:tx>
            <c:strRef>
              <c:f>Sheet1!$C$1</c:f>
              <c:strCache>
                <c:ptCount val="1"/>
                <c:pt idx="0">
                  <c:v>Adjusted Using MNO Data</c:v>
                </c:pt>
              </c:strCache>
            </c:strRef>
          </c:tx>
          <c:spPr>
            <a:solidFill>
              <a:schemeClr val="accent2"/>
            </a:solidFill>
            <a:ln>
              <a:noFill/>
            </a:ln>
            <a:effectLst/>
          </c:spPr>
          <c:invertIfNegative val="0"/>
          <c:cat>
            <c:strRef>
              <c:f>Sheet1!$A$2:$A$29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Sheet1!$C$2:$C$29</c:f>
              <c:numCache>
                <c:formatCode>0</c:formatCode>
                <c:ptCount val="28"/>
                <c:pt idx="0">
                  <c:v>425128</c:v>
                </c:pt>
                <c:pt idx="1">
                  <c:v>1326138</c:v>
                </c:pt>
                <c:pt idx="2">
                  <c:v>613036</c:v>
                </c:pt>
                <c:pt idx="3">
                  <c:v>403055</c:v>
                </c:pt>
                <c:pt idx="4">
                  <c:v>246009</c:v>
                </c:pt>
                <c:pt idx="5">
                  <c:v>907813</c:v>
                </c:pt>
                <c:pt idx="6">
                  <c:v>796616</c:v>
                </c:pt>
                <c:pt idx="7">
                  <c:v>374655</c:v>
                </c:pt>
                <c:pt idx="8">
                  <c:v>881619</c:v>
                </c:pt>
                <c:pt idx="9">
                  <c:v>12648</c:v>
                </c:pt>
                <c:pt idx="10">
                  <c:v>2661320</c:v>
                </c:pt>
                <c:pt idx="11">
                  <c:v>670213</c:v>
                </c:pt>
                <c:pt idx="12">
                  <c:v>1136827</c:v>
                </c:pt>
                <c:pt idx="13">
                  <c:v>646548</c:v>
                </c:pt>
                <c:pt idx="14">
                  <c:v>776800</c:v>
                </c:pt>
                <c:pt idx="15">
                  <c:v>122907</c:v>
                </c:pt>
                <c:pt idx="16">
                  <c:v>1246136</c:v>
                </c:pt>
                <c:pt idx="17">
                  <c:v>147929</c:v>
                </c:pt>
                <c:pt idx="18">
                  <c:v>303546</c:v>
                </c:pt>
                <c:pt idx="19">
                  <c:v>433541</c:v>
                </c:pt>
                <c:pt idx="20">
                  <c:v>351583</c:v>
                </c:pt>
                <c:pt idx="21">
                  <c:v>686418</c:v>
                </c:pt>
                <c:pt idx="22">
                  <c:v>329575</c:v>
                </c:pt>
                <c:pt idx="23">
                  <c:v>435829</c:v>
                </c:pt>
                <c:pt idx="24">
                  <c:v>246628</c:v>
                </c:pt>
                <c:pt idx="25">
                  <c:v>495063</c:v>
                </c:pt>
                <c:pt idx="26">
                  <c:v>800800</c:v>
                </c:pt>
                <c:pt idx="27">
                  <c:v>947669</c:v>
                </c:pt>
              </c:numCache>
            </c:numRef>
          </c:val>
          <c:extLst>
            <c:ext xmlns:c16="http://schemas.microsoft.com/office/drawing/2014/chart" uri="{C3380CC4-5D6E-409C-BE32-E72D297353CC}">
              <c16:uniqueId val="{00000001-F7EF-0248-835F-DAC45081F69E}"/>
            </c:ext>
          </c:extLst>
        </c:ser>
        <c:ser>
          <c:idx val="4"/>
          <c:order val="2"/>
          <c:tx>
            <c:strRef>
              <c:f>Sheet1!$F$1</c:f>
              <c:strCache>
                <c:ptCount val="1"/>
                <c:pt idx="0">
                  <c:v>2018 Census</c:v>
                </c:pt>
              </c:strCache>
            </c:strRef>
          </c:tx>
          <c:spPr>
            <a:solidFill>
              <a:schemeClr val="accent5"/>
            </a:solidFill>
            <a:ln>
              <a:noFill/>
            </a:ln>
            <a:effectLst/>
          </c:spPr>
          <c:invertIfNegative val="0"/>
          <c:cat>
            <c:strRef>
              <c:f>Sheet1!$A$2:$A$29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Sheet1!$F$2:$F$29</c:f>
              <c:numCache>
                <c:formatCode>General</c:formatCode>
                <c:ptCount val="28"/>
                <c:pt idx="0" formatCode="#,##0">
                  <c:v>438379</c:v>
                </c:pt>
                <c:pt idx="1">
                  <c:v>1251484</c:v>
                </c:pt>
                <c:pt idx="2" formatCode="#,##0">
                  <c:v>564684</c:v>
                </c:pt>
                <c:pt idx="3" formatCode="#,##0">
                  <c:v>356875</c:v>
                </c:pt>
                <c:pt idx="4" formatCode="#,##0">
                  <c:v>234927</c:v>
                </c:pt>
                <c:pt idx="5" formatCode="#,##0">
                  <c:v>830512</c:v>
                </c:pt>
                <c:pt idx="6" formatCode="#,##0">
                  <c:v>772569</c:v>
                </c:pt>
                <c:pt idx="7" formatCode="#,##0">
                  <c:v>365028</c:v>
                </c:pt>
                <c:pt idx="8" formatCode="#,##0">
                  <c:v>842953</c:v>
                </c:pt>
                <c:pt idx="9" formatCode="#,##0">
                  <c:v>14527</c:v>
                </c:pt>
                <c:pt idx="10">
                  <c:v>2626901</c:v>
                </c:pt>
                <c:pt idx="11" formatCode="#,##0">
                  <c:v>735438</c:v>
                </c:pt>
                <c:pt idx="12" formatCode="#,##0">
                  <c:v>1148611</c:v>
                </c:pt>
                <c:pt idx="13" formatCode="#,##0">
                  <c:v>602305</c:v>
                </c:pt>
                <c:pt idx="14" formatCode="#,##0">
                  <c:v>684107</c:v>
                </c:pt>
                <c:pt idx="15" formatCode="#,##0">
                  <c:v>130949</c:v>
                </c:pt>
                <c:pt idx="16">
                  <c:v>1157522</c:v>
                </c:pt>
                <c:pt idx="17" formatCode="#,##0">
                  <c:v>138291</c:v>
                </c:pt>
                <c:pt idx="18" formatCode="#,##0">
                  <c:v>285795</c:v>
                </c:pt>
                <c:pt idx="19" formatCode="#,##0">
                  <c:v>395897</c:v>
                </c:pt>
                <c:pt idx="20" formatCode="#,##0">
                  <c:v>299168</c:v>
                </c:pt>
                <c:pt idx="21" formatCode="#,##0">
                  <c:v>659608</c:v>
                </c:pt>
                <c:pt idx="22" formatCode="#,##0">
                  <c:v>317069</c:v>
                </c:pt>
                <c:pt idx="23" formatCode="#,##0">
                  <c:v>429450</c:v>
                </c:pt>
                <c:pt idx="24" formatCode="#,##0">
                  <c:v>229161</c:v>
                </c:pt>
                <c:pt idx="25" formatCode="#,##0">
                  <c:v>478346</c:v>
                </c:pt>
                <c:pt idx="26" formatCode="#,##0">
                  <c:v>721456</c:v>
                </c:pt>
                <c:pt idx="27">
                  <c:v>851737</c:v>
                </c:pt>
              </c:numCache>
            </c:numRef>
          </c:val>
          <c:extLst>
            <c:ext xmlns:c16="http://schemas.microsoft.com/office/drawing/2014/chart" uri="{C3380CC4-5D6E-409C-BE32-E72D297353CC}">
              <c16:uniqueId val="{00000002-F7EF-0248-835F-DAC45081F69E}"/>
            </c:ext>
          </c:extLst>
        </c:ser>
        <c:dLbls>
          <c:showLegendKey val="0"/>
          <c:showVal val="0"/>
          <c:showCatName val="0"/>
          <c:showSerName val="0"/>
          <c:showPercent val="0"/>
          <c:showBubbleSize val="0"/>
        </c:dLbls>
        <c:gapWidth val="219"/>
        <c:overlap val="-27"/>
        <c:axId val="230204175"/>
        <c:axId val="230205855"/>
      </c:barChart>
      <c:catAx>
        <c:axId val="230204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0205855"/>
        <c:crosses val="autoZero"/>
        <c:auto val="1"/>
        <c:lblAlgn val="ctr"/>
        <c:lblOffset val="100"/>
        <c:noMultiLvlLbl val="0"/>
      </c:catAx>
      <c:valAx>
        <c:axId val="2302058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a:t>Population</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0204175"/>
        <c:crosses val="autoZero"/>
        <c:crossBetween val="between"/>
        <c:dispUnits>
          <c:builtInUnit val="million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11939058606316"/>
          <c:y val="0.13786522287944172"/>
          <c:w val="0.852843046066869"/>
          <c:h val="0.70618195370191528"/>
        </c:manualLayout>
      </c:layout>
      <c:barChart>
        <c:barDir val="col"/>
        <c:grouping val="clustered"/>
        <c:varyColors val="0"/>
        <c:ser>
          <c:idx val="0"/>
          <c:order val="0"/>
          <c:tx>
            <c:strRef>
              <c:f>'Chart PHP'!$B$1</c:f>
              <c:strCache>
                <c:ptCount val="1"/>
                <c:pt idx="0">
                  <c:v>Static</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delete val="1"/>
          </c:dLbls>
          <c:cat>
            <c:strRef>
              <c:f>'Chart PHP'!$A$2:$A$29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PHP'!$B$2:$B$29</c:f>
              <c:numCache>
                <c:formatCode>General</c:formatCode>
                <c:ptCount val="28"/>
                <c:pt idx="0">
                  <c:v>8077.9583333333312</c:v>
                </c:pt>
                <c:pt idx="1">
                  <c:v>17837.466666666671</c:v>
                </c:pt>
                <c:pt idx="2">
                  <c:v>5821.7631578947367</c:v>
                </c:pt>
                <c:pt idx="3">
                  <c:v>10747.5</c:v>
                </c:pt>
                <c:pt idx="4">
                  <c:v>5020.545454545455</c:v>
                </c:pt>
                <c:pt idx="5">
                  <c:v>9703.931818181818</c:v>
                </c:pt>
                <c:pt idx="6">
                  <c:v>8097.5178571428551</c:v>
                </c:pt>
                <c:pt idx="7">
                  <c:v>7782.3125</c:v>
                </c:pt>
                <c:pt idx="8">
                  <c:v>7802.0277777777774</c:v>
                </c:pt>
                <c:pt idx="10">
                  <c:v>8427.6842105263131</c:v>
                </c:pt>
                <c:pt idx="11">
                  <c:v>6765.5625</c:v>
                </c:pt>
                <c:pt idx="12">
                  <c:v>7865.9411764705901</c:v>
                </c:pt>
                <c:pt idx="13">
                  <c:v>6564.8275862068967</c:v>
                </c:pt>
                <c:pt idx="14">
                  <c:v>11640.52631578947</c:v>
                </c:pt>
                <c:pt idx="15">
                  <c:v>10233.428571428571</c:v>
                </c:pt>
                <c:pt idx="16">
                  <c:v>7415.1875</c:v>
                </c:pt>
                <c:pt idx="17">
                  <c:v>9496.75</c:v>
                </c:pt>
                <c:pt idx="18">
                  <c:v>9432</c:v>
                </c:pt>
                <c:pt idx="19">
                  <c:v>9356.2857142857101</c:v>
                </c:pt>
                <c:pt idx="20">
                  <c:v>10321.6</c:v>
                </c:pt>
                <c:pt idx="21">
                  <c:v>9856.7419354838676</c:v>
                </c:pt>
                <c:pt idx="22">
                  <c:v>11442.73333333333</c:v>
                </c:pt>
                <c:pt idx="23">
                  <c:v>11351.777777777779</c:v>
                </c:pt>
                <c:pt idx="24">
                  <c:v>9587.9090909090864</c:v>
                </c:pt>
                <c:pt idx="25">
                  <c:v>8809.3846153846116</c:v>
                </c:pt>
                <c:pt idx="26">
                  <c:v>11275.85185185185</c:v>
                </c:pt>
                <c:pt idx="27">
                  <c:v>12988.56</c:v>
                </c:pt>
              </c:numCache>
            </c:numRef>
          </c:val>
          <c:extLst>
            <c:ext xmlns:c16="http://schemas.microsoft.com/office/drawing/2014/chart" uri="{C3380CC4-5D6E-409C-BE32-E72D297353CC}">
              <c16:uniqueId val="{00000000-51B7-1241-8090-E212BBBB1A46}"/>
            </c:ext>
          </c:extLst>
        </c:ser>
        <c:ser>
          <c:idx val="1"/>
          <c:order val="1"/>
          <c:tx>
            <c:strRef>
              <c:f>'Chart PHP'!$C$1</c:f>
              <c:strCache>
                <c:ptCount val="1"/>
                <c:pt idx="0">
                  <c:v>Rainy Season</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delete val="1"/>
          </c:dLbls>
          <c:cat>
            <c:strRef>
              <c:f>'Chart PHP'!$A$2:$A$29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PHP'!$C$2:$C$29</c:f>
              <c:numCache>
                <c:formatCode>General</c:formatCode>
                <c:ptCount val="28"/>
                <c:pt idx="0">
                  <c:v>7565.239008775</c:v>
                </c:pt>
                <c:pt idx="1">
                  <c:v>17879.167096239999</c:v>
                </c:pt>
                <c:pt idx="2">
                  <c:v>5596.7450257263145</c:v>
                </c:pt>
                <c:pt idx="3">
                  <c:v>10025.899953</c:v>
                </c:pt>
                <c:pt idx="4">
                  <c:v>4548.4821414727303</c:v>
                </c:pt>
                <c:pt idx="5">
                  <c:v>8315.9464272522728</c:v>
                </c:pt>
                <c:pt idx="6">
                  <c:v>6305.4011170571439</c:v>
                </c:pt>
                <c:pt idx="7">
                  <c:v>7150.3435875875002</c:v>
                </c:pt>
                <c:pt idx="8">
                  <c:v>6112.7124380611103</c:v>
                </c:pt>
                <c:pt idx="10">
                  <c:v>7707.0228204631603</c:v>
                </c:pt>
                <c:pt idx="11">
                  <c:v>6264.7897714312503</c:v>
                </c:pt>
                <c:pt idx="12">
                  <c:v>7433.7698497588244</c:v>
                </c:pt>
                <c:pt idx="13">
                  <c:v>5108.0851235172431</c:v>
                </c:pt>
                <c:pt idx="14">
                  <c:v>10699.351349421049</c:v>
                </c:pt>
                <c:pt idx="15">
                  <c:v>9086.0893069714275</c:v>
                </c:pt>
                <c:pt idx="16">
                  <c:v>6769.0547559249981</c:v>
                </c:pt>
                <c:pt idx="17">
                  <c:v>8999.0490743749997</c:v>
                </c:pt>
                <c:pt idx="18">
                  <c:v>8880.9872759999962</c:v>
                </c:pt>
                <c:pt idx="19">
                  <c:v>7947.1757548857131</c:v>
                </c:pt>
                <c:pt idx="20">
                  <c:v>9669.4895692799964</c:v>
                </c:pt>
                <c:pt idx="21">
                  <c:v>8886.5861964387059</c:v>
                </c:pt>
                <c:pt idx="22">
                  <c:v>8398.9822864933303</c:v>
                </c:pt>
                <c:pt idx="23">
                  <c:v>9759.5127215333323</c:v>
                </c:pt>
                <c:pt idx="24">
                  <c:v>8931.4335845727292</c:v>
                </c:pt>
                <c:pt idx="25">
                  <c:v>7630.2713890153836</c:v>
                </c:pt>
                <c:pt idx="26">
                  <c:v>10684.70065991111</c:v>
                </c:pt>
                <c:pt idx="27">
                  <c:v>12357.730319064</c:v>
                </c:pt>
              </c:numCache>
            </c:numRef>
          </c:val>
          <c:extLst>
            <c:ext xmlns:c16="http://schemas.microsoft.com/office/drawing/2014/chart" uri="{C3380CC4-5D6E-409C-BE32-E72D297353CC}">
              <c16:uniqueId val="{00000001-51B7-1241-8090-E212BBBB1A46}"/>
            </c:ext>
          </c:extLst>
        </c:ser>
        <c:ser>
          <c:idx val="2"/>
          <c:order val="2"/>
          <c:tx>
            <c:strRef>
              <c:f>'Chart PHP'!$D$1</c:f>
              <c:strCache>
                <c:ptCount val="1"/>
                <c:pt idx="0">
                  <c:v>Dry Season</c:v>
                </c:pt>
              </c:strCache>
            </c:strRef>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delete val="1"/>
          </c:dLbls>
          <c:cat>
            <c:strRef>
              <c:f>'Chart PHP'!$A$2:$A$29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PHP'!$D$2:$D$29</c:f>
              <c:numCache>
                <c:formatCode>General</c:formatCode>
                <c:ptCount val="28"/>
                <c:pt idx="0">
                  <c:v>8590.6776578916688</c:v>
                </c:pt>
                <c:pt idx="1">
                  <c:v>17795.766237093329</c:v>
                </c:pt>
                <c:pt idx="2">
                  <c:v>6046.781290063157</c:v>
                </c:pt>
                <c:pt idx="3">
                  <c:v>11469.100047</c:v>
                </c:pt>
                <c:pt idx="4">
                  <c:v>5492.6087676181814</c:v>
                </c:pt>
                <c:pt idx="5">
                  <c:v>11091.917209111371</c:v>
                </c:pt>
                <c:pt idx="6">
                  <c:v>9889.6345972285726</c:v>
                </c:pt>
                <c:pt idx="7">
                  <c:v>8414.2814124124998</c:v>
                </c:pt>
                <c:pt idx="8">
                  <c:v>9491.3431174944453</c:v>
                </c:pt>
                <c:pt idx="10">
                  <c:v>9148.3456005894695</c:v>
                </c:pt>
                <c:pt idx="11">
                  <c:v>7266.3352285687533</c:v>
                </c:pt>
                <c:pt idx="12">
                  <c:v>8298.1125031823522</c:v>
                </c:pt>
                <c:pt idx="13">
                  <c:v>8021.5700488965495</c:v>
                </c:pt>
                <c:pt idx="14">
                  <c:v>12581.701282157899</c:v>
                </c:pt>
                <c:pt idx="15">
                  <c:v>11380.76783588571</c:v>
                </c:pt>
                <c:pt idx="16">
                  <c:v>8061.3202440750001</c:v>
                </c:pt>
                <c:pt idx="17">
                  <c:v>9994.450925624993</c:v>
                </c:pt>
                <c:pt idx="18">
                  <c:v>9983.0127240000002</c:v>
                </c:pt>
                <c:pt idx="19">
                  <c:v>10765.395673685711</c:v>
                </c:pt>
                <c:pt idx="20">
                  <c:v>10973.710430720001</c:v>
                </c:pt>
                <c:pt idx="21">
                  <c:v>10826.897674529029</c:v>
                </c:pt>
                <c:pt idx="22">
                  <c:v>14486.48438017333</c:v>
                </c:pt>
                <c:pt idx="23">
                  <c:v>12944.042834022221</c:v>
                </c:pt>
                <c:pt idx="24">
                  <c:v>10244.384597245449</c:v>
                </c:pt>
                <c:pt idx="25">
                  <c:v>9988.4978417538478</c:v>
                </c:pt>
                <c:pt idx="26">
                  <c:v>11867.0030437926</c:v>
                </c:pt>
                <c:pt idx="27">
                  <c:v>13619.389680935999</c:v>
                </c:pt>
              </c:numCache>
            </c:numRef>
          </c:val>
          <c:extLst>
            <c:ext xmlns:c16="http://schemas.microsoft.com/office/drawing/2014/chart" uri="{C3380CC4-5D6E-409C-BE32-E72D297353CC}">
              <c16:uniqueId val="{00000002-51B7-1241-8090-E212BBBB1A46}"/>
            </c:ext>
          </c:extLst>
        </c:ser>
        <c:dLbls>
          <c:dLblPos val="inEnd"/>
          <c:showLegendKey val="0"/>
          <c:showVal val="1"/>
          <c:showCatName val="0"/>
          <c:showSerName val="0"/>
          <c:showPercent val="0"/>
          <c:showBubbleSize val="0"/>
        </c:dLbls>
        <c:gapWidth val="164"/>
        <c:axId val="399653520"/>
        <c:axId val="399655296"/>
      </c:barChart>
      <c:lineChart>
        <c:grouping val="standard"/>
        <c:varyColors val="0"/>
        <c:ser>
          <c:idx val="3"/>
          <c:order val="3"/>
          <c:tx>
            <c:strRef>
              <c:f>'Chart PHP'!$F$1</c:f>
              <c:strCache>
                <c:ptCount val="1"/>
                <c:pt idx="0">
                  <c:v>trend</c:v>
                </c:pt>
              </c:strCache>
            </c:strRef>
          </c:tx>
          <c:spPr>
            <a:ln w="28575" cap="rnd">
              <a:solidFill>
                <a:schemeClr val="accent4"/>
              </a:solidFill>
              <a:prstDash val="dash"/>
              <a:round/>
            </a:ln>
            <a:effectLst/>
          </c:spPr>
          <c:marker>
            <c:symbol val="none"/>
          </c:marker>
          <c:cat>
            <c:strRef>
              <c:f>'Chart PHP'!$A$2:$A$29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PHP'!$F$2:$F$29</c:f>
              <c:numCache>
                <c:formatCode>General</c:formatCode>
                <c:ptCount val="28"/>
                <c:pt idx="0">
                  <c:v>10000</c:v>
                </c:pt>
                <c:pt idx="1">
                  <c:v>10000</c:v>
                </c:pt>
                <c:pt idx="2">
                  <c:v>10000</c:v>
                </c:pt>
                <c:pt idx="3">
                  <c:v>10000</c:v>
                </c:pt>
                <c:pt idx="4">
                  <c:v>10000</c:v>
                </c:pt>
                <c:pt idx="5">
                  <c:v>10000</c:v>
                </c:pt>
                <c:pt idx="6">
                  <c:v>10000</c:v>
                </c:pt>
                <c:pt idx="7">
                  <c:v>10000</c:v>
                </c:pt>
                <c:pt idx="8">
                  <c:v>10000</c:v>
                </c:pt>
                <c:pt idx="9">
                  <c:v>10000</c:v>
                </c:pt>
                <c:pt idx="10">
                  <c:v>10000</c:v>
                </c:pt>
                <c:pt idx="11">
                  <c:v>10000</c:v>
                </c:pt>
                <c:pt idx="12">
                  <c:v>10000</c:v>
                </c:pt>
                <c:pt idx="13">
                  <c:v>10000</c:v>
                </c:pt>
                <c:pt idx="14">
                  <c:v>10000</c:v>
                </c:pt>
                <c:pt idx="15">
                  <c:v>10000</c:v>
                </c:pt>
                <c:pt idx="16">
                  <c:v>10000</c:v>
                </c:pt>
                <c:pt idx="17">
                  <c:v>10000</c:v>
                </c:pt>
                <c:pt idx="18">
                  <c:v>10000</c:v>
                </c:pt>
                <c:pt idx="19">
                  <c:v>10000</c:v>
                </c:pt>
                <c:pt idx="20">
                  <c:v>10000</c:v>
                </c:pt>
                <c:pt idx="21">
                  <c:v>10000</c:v>
                </c:pt>
                <c:pt idx="22">
                  <c:v>10000</c:v>
                </c:pt>
                <c:pt idx="23">
                  <c:v>10000</c:v>
                </c:pt>
                <c:pt idx="24">
                  <c:v>10000</c:v>
                </c:pt>
                <c:pt idx="25">
                  <c:v>10000</c:v>
                </c:pt>
                <c:pt idx="26">
                  <c:v>10000</c:v>
                </c:pt>
                <c:pt idx="27">
                  <c:v>10000</c:v>
                </c:pt>
              </c:numCache>
            </c:numRef>
          </c:val>
          <c:smooth val="0"/>
          <c:extLst>
            <c:ext xmlns:c16="http://schemas.microsoft.com/office/drawing/2014/chart" uri="{C3380CC4-5D6E-409C-BE32-E72D297353CC}">
              <c16:uniqueId val="{00000003-51B7-1241-8090-E212BBBB1A46}"/>
            </c:ext>
          </c:extLst>
        </c:ser>
        <c:ser>
          <c:idx val="4"/>
          <c:order val="4"/>
          <c:spPr>
            <a:ln w="28575" cap="rnd">
              <a:solidFill>
                <a:schemeClr val="accent5"/>
              </a:solidFill>
              <a:prstDash val="sysDash"/>
              <a:round/>
            </a:ln>
            <a:effectLst/>
          </c:spPr>
          <c:marker>
            <c:symbol val="none"/>
          </c:marker>
          <c:val>
            <c:numRef>
              <c:f>'Chart PHP'!$E$2:$E$29</c:f>
              <c:numCache>
                <c:formatCode>General</c:formatCode>
                <c:ptCount val="28"/>
              </c:numCache>
            </c:numRef>
          </c:val>
          <c:smooth val="0"/>
          <c:extLst>
            <c:ext xmlns:c16="http://schemas.microsoft.com/office/drawing/2014/chart" uri="{C3380CC4-5D6E-409C-BE32-E72D297353CC}">
              <c16:uniqueId val="{00000004-51B7-1241-8090-E212BBBB1A46}"/>
            </c:ext>
          </c:extLst>
        </c:ser>
        <c:dLbls>
          <c:showLegendKey val="0"/>
          <c:showVal val="0"/>
          <c:showCatName val="0"/>
          <c:showSerName val="0"/>
          <c:showPercent val="0"/>
          <c:showBubbleSize val="0"/>
        </c:dLbls>
        <c:marker val="1"/>
        <c:smooth val="0"/>
        <c:axId val="399653520"/>
        <c:axId val="399655296"/>
      </c:lineChart>
      <c:catAx>
        <c:axId val="39965352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9655296"/>
        <c:crosses val="autoZero"/>
        <c:auto val="1"/>
        <c:lblAlgn val="ctr"/>
        <c:lblOffset val="100"/>
        <c:noMultiLvlLbl val="0"/>
      </c:catAx>
      <c:valAx>
        <c:axId val="399655296"/>
        <c:scaling>
          <c:orientation val="minMax"/>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dirty="0"/>
                  <a:t>Number</a:t>
                </a:r>
                <a:r>
                  <a:rPr lang="en-US" sz="1600" baseline="0" dirty="0"/>
                  <a:t> of People Per New Health Post</a:t>
                </a:r>
                <a:endParaRPr lang="en-US" sz="1600" dirty="0"/>
              </a:p>
            </c:rich>
          </c:tx>
          <c:layout>
            <c:manualLayout>
              <c:xMode val="edge"/>
              <c:yMode val="edge"/>
              <c:x val="2.3889965593962936E-3"/>
              <c:y val="0.12505591464764571"/>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9653520"/>
        <c:crosses val="autoZero"/>
        <c:crossBetween val="between"/>
      </c:valAx>
      <c:spPr>
        <a:noFill/>
        <a:ln>
          <a:noFill/>
        </a:ln>
        <a:effectLst/>
      </c:spPr>
    </c:plotArea>
    <c:legend>
      <c:legendPos val="t"/>
      <c:legendEntry>
        <c:idx val="3"/>
        <c:delete val="1"/>
      </c:legendEntry>
      <c:legendEntry>
        <c:idx val="4"/>
        <c:delete val="1"/>
      </c:legendEntry>
      <c:layout>
        <c:manualLayout>
          <c:xMode val="edge"/>
          <c:yMode val="edge"/>
          <c:x val="0.28902789401976442"/>
          <c:y val="0.18893729641899146"/>
          <c:w val="0.40678987641080383"/>
          <c:h val="6.9526554855862496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6659164894272"/>
          <c:y val="0.25246396123561476"/>
          <c:w val="0.84492827820606609"/>
          <c:h val="0.48528195033313143"/>
        </c:manualLayout>
      </c:layout>
      <c:barChart>
        <c:barDir val="col"/>
        <c:grouping val="clustered"/>
        <c:varyColors val="0"/>
        <c:ser>
          <c:idx val="0"/>
          <c:order val="0"/>
          <c:tx>
            <c:strRef>
              <c:f>'Chart Flood'!$B$1</c:f>
              <c:strCache>
                <c:ptCount val="1"/>
                <c:pt idx="0">
                  <c:v>Static</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delete val="1"/>
          </c:dLbls>
          <c:cat>
            <c:strRef>
              <c:f>'Chart Flood'!$A$2:$A$29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Flood'!$B$2:$B$29</c:f>
              <c:numCache>
                <c:formatCode>General</c:formatCode>
                <c:ptCount val="28"/>
                <c:pt idx="0">
                  <c:v>8077.9583333333312</c:v>
                </c:pt>
                <c:pt idx="1">
                  <c:v>17837.466666666671</c:v>
                </c:pt>
                <c:pt idx="2">
                  <c:v>5821.7631578947367</c:v>
                </c:pt>
                <c:pt idx="3">
                  <c:v>10747.5</c:v>
                </c:pt>
                <c:pt idx="4">
                  <c:v>5020.545454545455</c:v>
                </c:pt>
                <c:pt idx="5">
                  <c:v>9703.931818181818</c:v>
                </c:pt>
                <c:pt idx="6">
                  <c:v>8097.5178571428551</c:v>
                </c:pt>
                <c:pt idx="7">
                  <c:v>7782.3125</c:v>
                </c:pt>
                <c:pt idx="8">
                  <c:v>7802.0277777777774</c:v>
                </c:pt>
                <c:pt idx="10">
                  <c:v>8427.6842105263131</c:v>
                </c:pt>
                <c:pt idx="11">
                  <c:v>6765.5625</c:v>
                </c:pt>
                <c:pt idx="12">
                  <c:v>7865.9411764705901</c:v>
                </c:pt>
                <c:pt idx="13">
                  <c:v>6564.8275862068967</c:v>
                </c:pt>
                <c:pt idx="14">
                  <c:v>11640.52631578947</c:v>
                </c:pt>
                <c:pt idx="15">
                  <c:v>10233.428571428571</c:v>
                </c:pt>
                <c:pt idx="16">
                  <c:v>7415.1875</c:v>
                </c:pt>
                <c:pt idx="17">
                  <c:v>9496.75</c:v>
                </c:pt>
                <c:pt idx="18">
                  <c:v>9432</c:v>
                </c:pt>
                <c:pt idx="19">
                  <c:v>9356.2857142857101</c:v>
                </c:pt>
                <c:pt idx="20">
                  <c:v>10321.6</c:v>
                </c:pt>
                <c:pt idx="21">
                  <c:v>9856.7419354838676</c:v>
                </c:pt>
                <c:pt idx="22">
                  <c:v>11442.73333333333</c:v>
                </c:pt>
                <c:pt idx="23">
                  <c:v>11351.777777777779</c:v>
                </c:pt>
                <c:pt idx="24">
                  <c:v>9587.9090909090864</c:v>
                </c:pt>
                <c:pt idx="25">
                  <c:v>8809.3846153846116</c:v>
                </c:pt>
                <c:pt idx="26">
                  <c:v>11275.85185185185</c:v>
                </c:pt>
                <c:pt idx="27">
                  <c:v>12988.56</c:v>
                </c:pt>
              </c:numCache>
            </c:numRef>
          </c:val>
          <c:extLst>
            <c:ext xmlns:c16="http://schemas.microsoft.com/office/drawing/2014/chart" uri="{C3380CC4-5D6E-409C-BE32-E72D297353CC}">
              <c16:uniqueId val="{00000000-93D7-7C4B-8B9F-D42A5F25C517}"/>
            </c:ext>
          </c:extLst>
        </c:ser>
        <c:ser>
          <c:idx val="1"/>
          <c:order val="1"/>
          <c:tx>
            <c:strRef>
              <c:f>'Chart Flood'!$C$1</c:f>
              <c:strCache>
                <c:ptCount val="1"/>
                <c:pt idx="0">
                  <c:v>Rainy Season - Flood</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delete val="1"/>
          </c:dLbls>
          <c:cat>
            <c:strRef>
              <c:f>'Chart Flood'!$A$2:$A$29</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'Chart Flood'!$C$2:$C$29</c:f>
              <c:numCache>
                <c:formatCode>General</c:formatCode>
                <c:ptCount val="28"/>
                <c:pt idx="0">
                  <c:v>8640.1006873999995</c:v>
                </c:pt>
                <c:pt idx="1">
                  <c:v>31544.773371359999</c:v>
                </c:pt>
                <c:pt idx="2">
                  <c:v>13347.31614189474</c:v>
                </c:pt>
                <c:pt idx="3">
                  <c:v>20631.478364319999</c:v>
                </c:pt>
                <c:pt idx="4">
                  <c:v>6824.7410627227273</c:v>
                </c:pt>
                <c:pt idx="5">
                  <c:v>11327.074216345451</c:v>
                </c:pt>
                <c:pt idx="6">
                  <c:v>7721.1723201714303</c:v>
                </c:pt>
                <c:pt idx="7">
                  <c:v>14425.068939999999</c:v>
                </c:pt>
                <c:pt idx="8">
                  <c:v>6967.7039140722227</c:v>
                </c:pt>
                <c:pt idx="10">
                  <c:v>13111.57141014737</c:v>
                </c:pt>
                <c:pt idx="11">
                  <c:v>8048.9450739000004</c:v>
                </c:pt>
                <c:pt idx="12">
                  <c:v>10210.28047040735</c:v>
                </c:pt>
                <c:pt idx="13">
                  <c:v>5606.9940888982755</c:v>
                </c:pt>
                <c:pt idx="14">
                  <c:v>21095.771296978939</c:v>
                </c:pt>
                <c:pt idx="15">
                  <c:v>12292.489223085709</c:v>
                </c:pt>
                <c:pt idx="16">
                  <c:v>9513.487882964997</c:v>
                </c:pt>
                <c:pt idx="17">
                  <c:v>13384.507164375</c:v>
                </c:pt>
                <c:pt idx="18">
                  <c:v>11948.268835382351</c:v>
                </c:pt>
                <c:pt idx="19">
                  <c:v>10305.21567372857</c:v>
                </c:pt>
                <c:pt idx="20">
                  <c:v>28303.136327519998</c:v>
                </c:pt>
                <c:pt idx="21">
                  <c:v>11573.24882539355</c:v>
                </c:pt>
                <c:pt idx="22">
                  <c:v>10216.71228688</c:v>
                </c:pt>
                <c:pt idx="23">
                  <c:v>14434.31797778333</c:v>
                </c:pt>
                <c:pt idx="24">
                  <c:v>14663.651320036361</c:v>
                </c:pt>
                <c:pt idx="25">
                  <c:v>11524.759987107691</c:v>
                </c:pt>
                <c:pt idx="26">
                  <c:v>17576.474370655549</c:v>
                </c:pt>
                <c:pt idx="27">
                  <c:v>18951.495901548009</c:v>
                </c:pt>
              </c:numCache>
            </c:numRef>
          </c:val>
          <c:extLst>
            <c:ext xmlns:c16="http://schemas.microsoft.com/office/drawing/2014/chart" uri="{C3380CC4-5D6E-409C-BE32-E72D297353CC}">
              <c16:uniqueId val="{00000001-93D7-7C4B-8B9F-D42A5F25C517}"/>
            </c:ext>
          </c:extLst>
        </c:ser>
        <c:dLbls>
          <c:dLblPos val="outEnd"/>
          <c:showLegendKey val="0"/>
          <c:showVal val="1"/>
          <c:showCatName val="0"/>
          <c:showSerName val="0"/>
          <c:showPercent val="0"/>
          <c:showBubbleSize val="0"/>
        </c:dLbls>
        <c:gapWidth val="164"/>
        <c:overlap val="-22"/>
        <c:axId val="401618944"/>
        <c:axId val="401620720"/>
      </c:barChart>
      <c:catAx>
        <c:axId val="401618944"/>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620720"/>
        <c:crosses val="autoZero"/>
        <c:auto val="1"/>
        <c:lblAlgn val="ctr"/>
        <c:lblOffset val="100"/>
        <c:noMultiLvlLbl val="0"/>
      </c:catAx>
      <c:valAx>
        <c:axId val="401620720"/>
        <c:scaling>
          <c:orientation val="minMax"/>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dirty="0"/>
                  <a:t>Number</a:t>
                </a:r>
                <a:r>
                  <a:rPr lang="en-US" sz="1600" baseline="0" dirty="0"/>
                  <a:t> of People Per Health Post</a:t>
                </a:r>
                <a:endParaRPr lang="en-US" sz="1600" dirty="0"/>
              </a:p>
            </c:rich>
          </c:tx>
          <c:layout>
            <c:manualLayout>
              <c:xMode val="edge"/>
              <c:yMode val="edge"/>
              <c:x val="2.7593006270968543E-2"/>
              <c:y val="0.1903283333544602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1618944"/>
        <c:crosses val="autoZero"/>
        <c:crossBetween val="between"/>
      </c:valAx>
      <c:spPr>
        <a:noFill/>
        <a:ln>
          <a:noFill/>
        </a:ln>
        <a:effectLst/>
      </c:spPr>
    </c:plotArea>
    <c:legend>
      <c:legendPos val="t"/>
      <c:layout>
        <c:manualLayout>
          <c:xMode val="edge"/>
          <c:yMode val="edge"/>
          <c:x val="0.22769075661398075"/>
          <c:y val="8.5571759960525434E-2"/>
          <c:w val="0.59743809857501651"/>
          <c:h val="0.10085901342598597"/>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531699999999996E-2"/>
          <c:y val="4.7440400000000001E-2"/>
          <c:w val="0.90857600000000005"/>
          <c:h val="0.67431574790563853"/>
        </c:manualLayout>
      </c:layout>
      <c:barChart>
        <c:barDir val="col"/>
        <c:grouping val="clustered"/>
        <c:varyColors val="0"/>
        <c:ser>
          <c:idx val="0"/>
          <c:order val="0"/>
          <c:tx>
            <c:strRef>
              <c:f>Sheet1!$A$2</c:f>
              <c:strCache>
                <c:ptCount val="1"/>
                <c:pt idx="0">
                  <c:v>Difference of # of health post (Model 1-CIP)</c:v>
                </c:pt>
              </c:strCache>
            </c:strRef>
          </c:tx>
          <c:spPr>
            <a:blipFill rotWithShape="1">
              <a:blip xmlns:r="http://schemas.openxmlformats.org/officeDocument/2006/relationships" r:embed="rId1"/>
              <a:srcRect/>
              <a:tile tx="0" ty="0" sx="100000" sy="100000" flip="none" algn="tl"/>
            </a:blipFill>
            <a:ln w="12700" cap="flat">
              <a:noFill/>
              <a:miter lim="400000"/>
            </a:ln>
            <a:effectLst/>
          </c:spPr>
          <c:invertIfNegative val="0"/>
          <c:cat>
            <c:strRef>
              <c:f>Sheet1!$B$1:$AC$1</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Sheet1!$B$2:$AC$2</c:f>
              <c:numCache>
                <c:formatCode>General</c:formatCode>
                <c:ptCount val="28"/>
                <c:pt idx="0">
                  <c:v>-1</c:v>
                </c:pt>
                <c:pt idx="1">
                  <c:v>14</c:v>
                </c:pt>
                <c:pt idx="2">
                  <c:v>-15</c:v>
                </c:pt>
                <c:pt idx="3">
                  <c:v>2</c:v>
                </c:pt>
                <c:pt idx="4">
                  <c:v>-9</c:v>
                </c:pt>
                <c:pt idx="5">
                  <c:v>7</c:v>
                </c:pt>
                <c:pt idx="6">
                  <c:v>-3</c:v>
                </c:pt>
                <c:pt idx="7">
                  <c:v>0</c:v>
                </c:pt>
                <c:pt idx="8">
                  <c:v>-7</c:v>
                </c:pt>
                <c:pt idx="9">
                  <c:v>2</c:v>
                </c:pt>
                <c:pt idx="10">
                  <c:v>-6</c:v>
                </c:pt>
                <c:pt idx="11">
                  <c:v>-12</c:v>
                </c:pt>
                <c:pt idx="12">
                  <c:v>-3</c:v>
                </c:pt>
                <c:pt idx="13">
                  <c:v>-9</c:v>
                </c:pt>
                <c:pt idx="14">
                  <c:v>8</c:v>
                </c:pt>
                <c:pt idx="15">
                  <c:v>1</c:v>
                </c:pt>
                <c:pt idx="16">
                  <c:v>-8</c:v>
                </c:pt>
                <c:pt idx="17">
                  <c:v>1</c:v>
                </c:pt>
                <c:pt idx="18">
                  <c:v>1</c:v>
                </c:pt>
                <c:pt idx="19">
                  <c:v>2</c:v>
                </c:pt>
                <c:pt idx="20">
                  <c:v>3</c:v>
                </c:pt>
                <c:pt idx="21">
                  <c:v>5</c:v>
                </c:pt>
                <c:pt idx="22">
                  <c:v>4</c:v>
                </c:pt>
                <c:pt idx="23">
                  <c:v>3</c:v>
                </c:pt>
                <c:pt idx="24">
                  <c:v>0</c:v>
                </c:pt>
                <c:pt idx="25">
                  <c:v>0</c:v>
                </c:pt>
                <c:pt idx="26">
                  <c:v>8</c:v>
                </c:pt>
                <c:pt idx="27">
                  <c:v>12</c:v>
                </c:pt>
              </c:numCache>
            </c:numRef>
          </c:val>
          <c:extLst>
            <c:ext xmlns:c16="http://schemas.microsoft.com/office/drawing/2014/chart" uri="{C3380CC4-5D6E-409C-BE32-E72D297353CC}">
              <c16:uniqueId val="{00000000-211C-1547-A0E1-FECADC61F5A3}"/>
            </c:ext>
          </c:extLst>
        </c:ser>
        <c:ser>
          <c:idx val="1"/>
          <c:order val="1"/>
          <c:tx>
            <c:strRef>
              <c:f>Sheet1!$A$3</c:f>
              <c:strCache>
                <c:ptCount val="1"/>
                <c:pt idx="0">
                  <c:v>Difference of # of health post (Model 2-CIP)</c:v>
                </c:pt>
              </c:strCache>
            </c:strRef>
          </c:tx>
          <c:spPr>
            <a:blipFill rotWithShape="1">
              <a:blip xmlns:r="http://schemas.openxmlformats.org/officeDocument/2006/relationships" r:embed="rId2"/>
              <a:srcRect/>
              <a:tile tx="0" ty="0" sx="100000" sy="100000" flip="none" algn="tl"/>
            </a:blipFill>
            <a:ln w="12700" cap="flat">
              <a:noFill/>
              <a:miter lim="400000"/>
            </a:ln>
            <a:effectLst/>
          </c:spPr>
          <c:invertIfNegative val="0"/>
          <c:cat>
            <c:strRef>
              <c:f>Sheet1!$B$1:$AC$1</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Sheet1!$B$3:$AC$3</c:f>
              <c:numCache>
                <c:formatCode>General</c:formatCode>
                <c:ptCount val="28"/>
                <c:pt idx="0">
                  <c:v>-3</c:v>
                </c:pt>
                <c:pt idx="1">
                  <c:v>14</c:v>
                </c:pt>
                <c:pt idx="2">
                  <c:v>-11</c:v>
                </c:pt>
                <c:pt idx="3">
                  <c:v>4</c:v>
                </c:pt>
                <c:pt idx="4">
                  <c:v>-9</c:v>
                </c:pt>
                <c:pt idx="5">
                  <c:v>5</c:v>
                </c:pt>
                <c:pt idx="6">
                  <c:v>-2</c:v>
                </c:pt>
                <c:pt idx="7">
                  <c:v>-3</c:v>
                </c:pt>
                <c:pt idx="8">
                  <c:v>-10</c:v>
                </c:pt>
                <c:pt idx="9">
                  <c:v>1</c:v>
                </c:pt>
                <c:pt idx="10">
                  <c:v>-1</c:v>
                </c:pt>
                <c:pt idx="11">
                  <c:v>-11</c:v>
                </c:pt>
                <c:pt idx="12">
                  <c:v>-2</c:v>
                </c:pt>
                <c:pt idx="13">
                  <c:v>-13</c:v>
                </c:pt>
                <c:pt idx="14">
                  <c:v>6</c:v>
                </c:pt>
                <c:pt idx="15">
                  <c:v>3</c:v>
                </c:pt>
                <c:pt idx="16">
                  <c:v>-10</c:v>
                </c:pt>
                <c:pt idx="17">
                  <c:v>1</c:v>
                </c:pt>
                <c:pt idx="18">
                  <c:v>1</c:v>
                </c:pt>
                <c:pt idx="19">
                  <c:v>4</c:v>
                </c:pt>
                <c:pt idx="20">
                  <c:v>2</c:v>
                </c:pt>
                <c:pt idx="21">
                  <c:v>4</c:v>
                </c:pt>
                <c:pt idx="22">
                  <c:v>3</c:v>
                </c:pt>
                <c:pt idx="23">
                  <c:v>5</c:v>
                </c:pt>
                <c:pt idx="24">
                  <c:v>-1</c:v>
                </c:pt>
                <c:pt idx="25">
                  <c:v>1</c:v>
                </c:pt>
                <c:pt idx="26">
                  <c:v>8</c:v>
                </c:pt>
                <c:pt idx="27">
                  <c:v>14</c:v>
                </c:pt>
              </c:numCache>
            </c:numRef>
          </c:val>
          <c:extLst>
            <c:ext xmlns:c16="http://schemas.microsoft.com/office/drawing/2014/chart" uri="{C3380CC4-5D6E-409C-BE32-E72D297353CC}">
              <c16:uniqueId val="{00000001-211C-1547-A0E1-FECADC61F5A3}"/>
            </c:ext>
          </c:extLst>
        </c:ser>
        <c:ser>
          <c:idx val="2"/>
          <c:order val="2"/>
          <c:tx>
            <c:strRef>
              <c:f>Sheet1!$A$4</c:f>
              <c:strCache>
                <c:ptCount val="1"/>
                <c:pt idx="0">
                  <c:v>Difference of # of health post (Model 3-CIP)</c:v>
                </c:pt>
              </c:strCache>
            </c:strRef>
          </c:tx>
          <c:spPr>
            <a:blipFill rotWithShape="1">
              <a:blip xmlns:r="http://schemas.openxmlformats.org/officeDocument/2006/relationships" r:embed="rId3"/>
              <a:srcRect/>
              <a:tile tx="0" ty="0" sx="100000" sy="100000" flip="none" algn="tl"/>
            </a:blipFill>
            <a:ln w="12700" cap="flat">
              <a:noFill/>
              <a:miter lim="400000"/>
            </a:ln>
            <a:effectLst/>
          </c:spPr>
          <c:invertIfNegative val="0"/>
          <c:cat>
            <c:strRef>
              <c:f>Sheet1!$B$1:$AC$1</c:f>
              <c:strCache>
                <c:ptCount val="28"/>
                <c:pt idx="0">
                  <c:v>Balaka</c:v>
                </c:pt>
                <c:pt idx="1">
                  <c:v>Blantyre</c:v>
                </c:pt>
                <c:pt idx="2">
                  <c:v>Chikwawa</c:v>
                </c:pt>
                <c:pt idx="3">
                  <c:v>Chiradzulu</c:v>
                </c:pt>
                <c:pt idx="4">
                  <c:v>Chitipa</c:v>
                </c:pt>
                <c:pt idx="5">
                  <c:v>Dedza</c:v>
                </c:pt>
                <c:pt idx="6">
                  <c:v>Dowa</c:v>
                </c:pt>
                <c:pt idx="7">
                  <c:v>Karonga</c:v>
                </c:pt>
                <c:pt idx="8">
                  <c:v>Kasungu</c:v>
                </c:pt>
                <c:pt idx="9">
                  <c:v>Likoma</c:v>
                </c:pt>
                <c:pt idx="10">
                  <c:v>Lilongwe</c:v>
                </c:pt>
                <c:pt idx="11">
                  <c:v>Machinga</c:v>
                </c:pt>
                <c:pt idx="12">
                  <c:v>Mangochi</c:v>
                </c:pt>
                <c:pt idx="13">
                  <c:v>Mchinji</c:v>
                </c:pt>
                <c:pt idx="14">
                  <c:v>Mulanje</c:v>
                </c:pt>
                <c:pt idx="15">
                  <c:v>Mwanza</c:v>
                </c:pt>
                <c:pt idx="16">
                  <c:v>Mzimba</c:v>
                </c:pt>
                <c:pt idx="17">
                  <c:v>Neno</c:v>
                </c:pt>
                <c:pt idx="18">
                  <c:v>Nkhata Bay</c:v>
                </c:pt>
                <c:pt idx="19">
                  <c:v>Nkhotakota</c:v>
                </c:pt>
                <c:pt idx="20">
                  <c:v>Nsanje</c:v>
                </c:pt>
                <c:pt idx="21">
                  <c:v>Ntcheu</c:v>
                </c:pt>
                <c:pt idx="22">
                  <c:v>Ntchisi</c:v>
                </c:pt>
                <c:pt idx="23">
                  <c:v>Phalombe</c:v>
                </c:pt>
                <c:pt idx="24">
                  <c:v>Rumphi</c:v>
                </c:pt>
                <c:pt idx="25">
                  <c:v>Salima</c:v>
                </c:pt>
                <c:pt idx="26">
                  <c:v>Thyolo</c:v>
                </c:pt>
                <c:pt idx="27">
                  <c:v>Zomba</c:v>
                </c:pt>
              </c:strCache>
            </c:strRef>
          </c:cat>
          <c:val>
            <c:numRef>
              <c:f>Sheet1!$B$4:$AC$4</c:f>
              <c:numCache>
                <c:formatCode>General</c:formatCode>
                <c:ptCount val="28"/>
                <c:pt idx="0">
                  <c:v>-3</c:v>
                </c:pt>
                <c:pt idx="1">
                  <c:v>12</c:v>
                </c:pt>
                <c:pt idx="2">
                  <c:v>-14</c:v>
                </c:pt>
                <c:pt idx="3">
                  <c:v>4</c:v>
                </c:pt>
                <c:pt idx="4">
                  <c:v>-9</c:v>
                </c:pt>
                <c:pt idx="5">
                  <c:v>6</c:v>
                </c:pt>
                <c:pt idx="6">
                  <c:v>1</c:v>
                </c:pt>
                <c:pt idx="7">
                  <c:v>-2</c:v>
                </c:pt>
                <c:pt idx="8">
                  <c:v>-10</c:v>
                </c:pt>
                <c:pt idx="9">
                  <c:v>1</c:v>
                </c:pt>
                <c:pt idx="10">
                  <c:v>-1</c:v>
                </c:pt>
                <c:pt idx="11">
                  <c:v>-9</c:v>
                </c:pt>
                <c:pt idx="12">
                  <c:v>-3</c:v>
                </c:pt>
                <c:pt idx="13">
                  <c:v>-13</c:v>
                </c:pt>
                <c:pt idx="14">
                  <c:v>8</c:v>
                </c:pt>
                <c:pt idx="15">
                  <c:v>3</c:v>
                </c:pt>
                <c:pt idx="16">
                  <c:v>-9</c:v>
                </c:pt>
                <c:pt idx="17">
                  <c:v>1</c:v>
                </c:pt>
                <c:pt idx="18">
                  <c:v>0</c:v>
                </c:pt>
                <c:pt idx="19">
                  <c:v>3</c:v>
                </c:pt>
                <c:pt idx="20">
                  <c:v>1</c:v>
                </c:pt>
                <c:pt idx="21">
                  <c:v>4</c:v>
                </c:pt>
                <c:pt idx="22">
                  <c:v>5</c:v>
                </c:pt>
                <c:pt idx="23">
                  <c:v>3</c:v>
                </c:pt>
                <c:pt idx="24">
                  <c:v>0</c:v>
                </c:pt>
                <c:pt idx="25">
                  <c:v>-1</c:v>
                </c:pt>
                <c:pt idx="26">
                  <c:v>7</c:v>
                </c:pt>
                <c:pt idx="27">
                  <c:v>15</c:v>
                </c:pt>
              </c:numCache>
            </c:numRef>
          </c:val>
          <c:extLst>
            <c:ext xmlns:c16="http://schemas.microsoft.com/office/drawing/2014/chart" uri="{C3380CC4-5D6E-409C-BE32-E72D297353CC}">
              <c16:uniqueId val="{00000002-211C-1547-A0E1-FECADC61F5A3}"/>
            </c:ext>
          </c:extLst>
        </c:ser>
        <c:dLbls>
          <c:showLegendKey val="0"/>
          <c:showVal val="0"/>
          <c:showCatName val="0"/>
          <c:showSerName val="0"/>
          <c:showPercent val="0"/>
          <c:showBubbleSize val="0"/>
        </c:dLbls>
        <c:gapWidth val="164"/>
        <c:overlap val="-22"/>
        <c:axId val="2094734552"/>
        <c:axId val="2094734553"/>
      </c:barChart>
      <c:catAx>
        <c:axId val="2094734552"/>
        <c:scaling>
          <c:orientation val="minMax"/>
        </c:scaling>
        <c:delete val="0"/>
        <c:axPos val="b"/>
        <c:numFmt formatCode="General" sourceLinked="0"/>
        <c:majorTickMark val="none"/>
        <c:minorTickMark val="none"/>
        <c:tickLblPos val="low"/>
        <c:spPr>
          <a:ln w="19050" cap="flat">
            <a:solidFill>
              <a:srgbClr val="CCCCCC"/>
            </a:solidFill>
            <a:prstDash val="solid"/>
            <a:round/>
          </a:ln>
        </c:spPr>
        <c:txPr>
          <a:bodyPr rot="-2700000" vert="horz"/>
          <a:lstStyle/>
          <a:p>
            <a:pPr>
              <a:defRPr sz="900" b="1" i="0" u="none" strike="noStrike">
                <a:solidFill>
                  <a:srgbClr val="7A7A7A"/>
                </a:solidFill>
                <a:latin typeface="+mn-lt"/>
              </a:defRPr>
            </a:pPr>
            <a:endParaRPr lang="en-US"/>
          </a:p>
        </c:txPr>
        <c:crossAx val="2094734553"/>
        <c:crosses val="autoZero"/>
        <c:auto val="1"/>
        <c:lblAlgn val="ctr"/>
        <c:lblOffset val="0"/>
        <c:noMultiLvlLbl val="1"/>
      </c:catAx>
      <c:valAx>
        <c:axId val="2094734553"/>
        <c:scaling>
          <c:orientation val="minMax"/>
          <c:max val="20"/>
          <c:min val="-16"/>
        </c:scaling>
        <c:delete val="0"/>
        <c:axPos val="l"/>
        <c:title>
          <c:tx>
            <c:rich>
              <a:bodyPr rot="-5400000"/>
              <a:lstStyle/>
              <a:p>
                <a:pPr>
                  <a:defRPr sz="900" b="1" i="0" u="none" strike="noStrike">
                    <a:solidFill>
                      <a:srgbClr val="7A7A7A"/>
                    </a:solidFill>
                    <a:latin typeface="+mn-lt"/>
                  </a:defRPr>
                </a:pPr>
                <a:r>
                  <a:rPr lang="en-US" sz="900" b="1" i="0" u="none" strike="noStrike">
                    <a:solidFill>
                      <a:srgbClr val="7A7A7A"/>
                    </a:solidFill>
                    <a:latin typeface="+mn-lt"/>
                  </a:rPr>
                  <a:t>Number of New Health Posts</a:t>
                </a:r>
              </a:p>
            </c:rich>
          </c:tx>
          <c:overlay val="1"/>
        </c:title>
        <c:numFmt formatCode="0" sourceLinked="0"/>
        <c:majorTickMark val="none"/>
        <c:minorTickMark val="none"/>
        <c:tickLblPos val="nextTo"/>
        <c:spPr>
          <a:ln w="19050" cap="flat">
            <a:noFill/>
            <a:prstDash val="solid"/>
            <a:round/>
          </a:ln>
        </c:spPr>
        <c:txPr>
          <a:bodyPr rot="0"/>
          <a:lstStyle/>
          <a:p>
            <a:pPr>
              <a:defRPr sz="900" b="0" i="0" u="none" strike="noStrike">
                <a:solidFill>
                  <a:srgbClr val="7A7A7A"/>
                </a:solidFill>
                <a:latin typeface="+mn-lt"/>
              </a:defRPr>
            </a:pPr>
            <a:endParaRPr lang="en-US"/>
          </a:p>
        </c:txPr>
        <c:crossAx val="2094734552"/>
        <c:crosses val="autoZero"/>
        <c:crossBetween val="between"/>
        <c:majorUnit val="8"/>
        <c:minorUnit val="4"/>
      </c:valAx>
      <c:spPr>
        <a:noFill/>
        <a:ln w="12700" cap="flat">
          <a:noFill/>
          <a:miter lim="400000"/>
        </a:ln>
        <a:effectLst/>
      </c:spPr>
    </c:plotArea>
    <c:legend>
      <c:legendPos val="r"/>
      <c:layout>
        <c:manualLayout>
          <c:xMode val="edge"/>
          <c:yMode val="edge"/>
          <c:x val="0.30777527802855909"/>
          <c:y val="0"/>
          <c:w val="0.39239616928753279"/>
          <c:h val="0.19311072137133048"/>
        </c:manualLayout>
      </c:layout>
      <c:overlay val="1"/>
      <c:spPr>
        <a:noFill/>
        <a:ln w="12700" cap="flat">
          <a:noFill/>
          <a:miter lim="400000"/>
        </a:ln>
        <a:effectLst/>
      </c:spPr>
      <c:txPr>
        <a:bodyPr rot="0"/>
        <a:lstStyle/>
        <a:p>
          <a:pPr>
            <a:defRPr sz="900" b="0" i="0" u="none" strike="noStrike">
              <a:solidFill>
                <a:srgbClr val="7A7A7A"/>
              </a:solidFill>
              <a:latin typeface="+mn-lt"/>
            </a:defRPr>
          </a:pPr>
          <a:endParaRPr lang="en-US"/>
        </a:p>
      </c:txPr>
    </c:legend>
    <c:plotVisOnly val="1"/>
    <c:dispBlanksAs val="gap"/>
    <c:showDLblsOverMax val="1"/>
  </c:chart>
  <c:spPr>
    <a:noFill/>
    <a:ln w="12700" cap="flat">
      <a:noFill/>
      <a:prstDash val="solid"/>
      <a:round/>
    </a:ln>
    <a:effectLst/>
  </c:sp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AD50FD7-2AF8-EF44-9B79-A79A7921E18B}" type="datetimeFigureOut">
              <a:rPr lang="en-US" smtClean="0"/>
              <a:t>5/30/19</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A073411-0170-F448-8240-31BE8F08C954}" type="slidenum">
              <a:rPr lang="en-US" smtClean="0"/>
              <a:t>‹#›</a:t>
            </a:fld>
            <a:endParaRPr lang="en-US" dirty="0"/>
          </a:p>
        </p:txBody>
      </p:sp>
    </p:spTree>
    <p:extLst>
      <p:ext uri="{BB962C8B-B14F-4D97-AF65-F5344CB8AC3E}">
        <p14:creationId xmlns:p14="http://schemas.microsoft.com/office/powerpoint/2010/main" val="785613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831EEC11-CD48-44E4-85CE-B96248604AFA}" type="slidenum">
              <a:rPr lang="en-US" smtClean="0"/>
              <a:t>1</a:t>
            </a:fld>
            <a:endParaRPr lang="en-US" dirty="0"/>
          </a:p>
        </p:txBody>
      </p:sp>
    </p:spTree>
    <p:extLst>
      <p:ext uri="{BB962C8B-B14F-4D97-AF65-F5344CB8AC3E}">
        <p14:creationId xmlns:p14="http://schemas.microsoft.com/office/powerpoint/2010/main" val="60262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Y-axis: </a:t>
                </a:r>
                <a14:m>
                  <m:oMath xmlns:m="http://schemas.openxmlformats.org/officeDocument/2006/math">
                    <m:f>
                      <m:fPr>
                        <m:ctrlPr>
                          <a:rPr lang="en-US" sz="1200" i="1" kern="1200" smtClean="0">
                            <a:solidFill>
                              <a:schemeClr val="tx1"/>
                            </a:solidFill>
                            <a:effectLst/>
                            <a:latin typeface="Cambria Math" panose="02040503050406030204" pitchFamily="18" charset="0"/>
                            <a:ea typeface="+mn-ea"/>
                            <a:cs typeface="+mn-cs"/>
                          </a:rPr>
                        </m:ctrlPr>
                      </m:fPr>
                      <m:num>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𝑃𝑒𝑜𝑝𝑙𝑒</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𝑤𝑖𝑡h𝑜𝑢𝑡</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𝐴𝑐𝑐𝑒𝑠𝑠</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𝑖𝑛</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𝐷𝑖𝑠𝑡𝑟𝑖𝑐𝑡</m:t>
                        </m:r>
                      </m:num>
                      <m:den>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𝑜𝑓</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𝑁𝑒𝑤</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𝐻𝑒𝑎𝑙𝑡h</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𝑃𝑜𝑠𝑡𝑠</m:t>
                        </m:r>
                      </m:den>
                    </m:f>
                  </m:oMath>
                </a14:m>
                <a:r>
                  <a:rPr lang="en-US" sz="1200" kern="1200" dirty="0">
                    <a:solidFill>
                      <a:schemeClr val="tx1"/>
                    </a:solidFill>
                    <a:effectLst/>
                    <a:latin typeface="+mn-lt"/>
                    <a:ea typeface="+mn-ea"/>
                    <a:cs typeface="+mn-cs"/>
                  </a:rPr>
                  <a:t>= People per Health Post</a:t>
                </a:r>
              </a:p>
              <a:p>
                <a:endParaRPr lang="en-US" dirty="0"/>
              </a:p>
              <a:p>
                <a:r>
                  <a:rPr lang="en-US" dirty="0"/>
                  <a:t>Measure of how new health posts are allocated across districts relative to # of people without access. Higher bar mean more people relying on a single new health-post. </a:t>
                </a:r>
              </a:p>
              <a:p>
                <a:endParaRPr lang="en-US" dirty="0"/>
              </a:p>
              <a:p>
                <a:r>
                  <a:rPr lang="en-US" dirty="0"/>
                  <a:t>Static: Number of people per health post given average levels of population throughout the year</a:t>
                </a:r>
              </a:p>
              <a:p>
                <a:r>
                  <a:rPr lang="en-US" dirty="0"/>
                  <a:t>Rainy Season: Number of people per health post allowing for people moving during the rainy season</a:t>
                </a:r>
              </a:p>
              <a:p>
                <a:r>
                  <a:rPr lang="en-US" dirty="0"/>
                  <a:t>Dry Season: Number of People per health post allowing for people moving during the dry season</a:t>
                </a:r>
              </a:p>
              <a:p>
                <a:endParaRPr lang="en-US" dirty="0"/>
              </a:p>
              <a:p>
                <a:r>
                  <a:rPr lang="en-US" dirty="0"/>
                  <a:t>Depending on seasonal migration, the burden on new health posts can vary significantly</a:t>
                </a:r>
              </a:p>
              <a:p>
                <a:endParaRPr lang="en-US" dirty="0"/>
              </a:p>
              <a:p>
                <a:r>
                  <a:rPr lang="en-US" dirty="0"/>
                  <a:t>Dotted line at 10,000 people per health post is a purely illustrative benchmark</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Y-axis: </a:t>
                </a:r>
                <a:r>
                  <a:rPr lang="en-US" sz="1200" i="0" kern="1200">
                    <a:solidFill>
                      <a:schemeClr val="tx1"/>
                    </a:solidFill>
                    <a:effectLst/>
                    <a:latin typeface="+mn-lt"/>
                    <a:ea typeface="+mn-ea"/>
                    <a:cs typeface="+mn-cs"/>
                  </a:rPr>
                  <a:t>(# 𝑜𝑓 𝑃𝑒𝑜𝑝𝑙𝑒 𝑤𝑖𝑡ℎ𝑜𝑢𝑡 𝐴𝑐𝑐𝑒𝑠𝑠 𝑖𝑛 𝐷𝑖𝑠𝑡𝑟𝑖𝑐𝑡)/(# 𝑜𝑓 𝑁𝑒𝑤 𝐻𝑒𝑎𝑙𝑡ℎ 𝑃𝑜𝑠𝑡𝑠)</a:t>
                </a:r>
                <a:r>
                  <a:rPr lang="en-US" sz="1200" kern="1200" dirty="0">
                    <a:solidFill>
                      <a:schemeClr val="tx1"/>
                    </a:solidFill>
                    <a:effectLst/>
                    <a:latin typeface="+mn-lt"/>
                    <a:ea typeface="+mn-ea"/>
                    <a:cs typeface="+mn-cs"/>
                  </a:rPr>
                  <a:t>= People per Health Post</a:t>
                </a:r>
              </a:p>
              <a:p>
                <a:endParaRPr lang="en-US" dirty="0"/>
              </a:p>
              <a:p>
                <a:r>
                  <a:rPr lang="en-US" dirty="0"/>
                  <a:t>Measure of how new health posts are allocated across districts relative to # of people without access. Higher bar mean more people relying on a single new health-post. </a:t>
                </a:r>
              </a:p>
              <a:p>
                <a:endParaRPr lang="en-US" dirty="0"/>
              </a:p>
              <a:p>
                <a:r>
                  <a:rPr lang="en-US" dirty="0"/>
                  <a:t>Depending on seasonal migration, the burden on new health posts can vary significantly across seasons</a:t>
                </a:r>
              </a:p>
              <a:p>
                <a:endParaRPr lang="en-US" dirty="0"/>
              </a:p>
              <a:p>
                <a:r>
                  <a:rPr lang="en-US" dirty="0"/>
                  <a:t>Dotted line at 10,000 people per health post is a purely illustrative benchmark</a:t>
                </a:r>
              </a:p>
            </p:txBody>
          </p:sp>
        </mc:Fallback>
      </mc:AlternateContent>
      <p:sp>
        <p:nvSpPr>
          <p:cNvPr id="4" name="Slide Number Placeholder 3"/>
          <p:cNvSpPr>
            <a:spLocks noGrp="1"/>
          </p:cNvSpPr>
          <p:nvPr>
            <p:ph type="sldNum" sz="quarter" idx="10"/>
          </p:nvPr>
        </p:nvSpPr>
        <p:spPr/>
        <p:txBody>
          <a:bodyPr/>
          <a:lstStyle/>
          <a:p>
            <a:fld id="{831EEC11-CD48-44E4-85CE-B96248604AFA}" type="slidenum">
              <a:rPr lang="en-US" smtClean="0"/>
              <a:t>10</a:t>
            </a:fld>
            <a:endParaRPr lang="en-US" dirty="0"/>
          </a:p>
        </p:txBody>
      </p:sp>
    </p:spTree>
    <p:extLst>
      <p:ext uri="{BB962C8B-B14F-4D97-AF65-F5344CB8AC3E}">
        <p14:creationId xmlns:p14="http://schemas.microsoft.com/office/powerpoint/2010/main" val="181678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Resilience Analysis looks at what happens to burden on health posts if </a:t>
            </a:r>
            <a:r>
              <a:rPr lang="en-US"/>
              <a:t>floods occur</a:t>
            </a:r>
          </a:p>
          <a:p>
            <a:endParaRPr lang="en-US" dirty="0"/>
          </a:p>
          <a:p>
            <a:r>
              <a:rPr lang="en-US" dirty="0"/>
              <a:t>If floods occur, certain districts (Blantyre, Nsanje), risk seeing their new health-posts overwhelmed, with up-to 30,000 people relying on a single health-post. </a:t>
            </a:r>
          </a:p>
          <a:p>
            <a:endParaRPr lang="en-US" dirty="0"/>
          </a:p>
          <a:p>
            <a:r>
              <a:rPr lang="en-US" dirty="0"/>
              <a:t>These district are less resilient to a flood-event that could cut-off access to health facilities</a:t>
            </a:r>
          </a:p>
        </p:txBody>
      </p:sp>
      <p:sp>
        <p:nvSpPr>
          <p:cNvPr id="4" name="Slide Number Placeholder 3"/>
          <p:cNvSpPr>
            <a:spLocks noGrp="1"/>
          </p:cNvSpPr>
          <p:nvPr>
            <p:ph type="sldNum" sz="quarter" idx="10"/>
          </p:nvPr>
        </p:nvSpPr>
        <p:spPr/>
        <p:txBody>
          <a:bodyPr/>
          <a:lstStyle/>
          <a:p>
            <a:fld id="{831EEC11-CD48-44E4-85CE-B96248604AFA}" type="slidenum">
              <a:rPr lang="en-US" smtClean="0"/>
              <a:t>11</a:t>
            </a:fld>
            <a:endParaRPr lang="en-US" dirty="0"/>
          </a:p>
        </p:txBody>
      </p:sp>
    </p:spTree>
    <p:extLst>
      <p:ext uri="{BB962C8B-B14F-4D97-AF65-F5344CB8AC3E}">
        <p14:creationId xmlns:p14="http://schemas.microsoft.com/office/powerpoint/2010/main" val="265742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Recommendations for years 1 &amp;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Based on the gap analysis and population movements, we have sought to allocate new health posts to optimize coverage while ensuring that no health post is over-burdened. Goal is for 95% of population to live within 5km of a health post by 2023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Legend</a:t>
            </a:r>
          </a:p>
          <a:p>
            <a:pPr marL="228600" indent="-228600">
              <a:buFont typeface="+mj-lt"/>
              <a:buAutoNum type="arabicPeriod"/>
            </a:pPr>
            <a:r>
              <a:rPr lang="en-US" dirty="0"/>
              <a:t>Green is the catchment areas for existing facilities</a:t>
            </a:r>
          </a:p>
          <a:p>
            <a:pPr marL="228600" indent="-228600">
              <a:buFont typeface="+mj-lt"/>
              <a:buAutoNum type="arabicPeriod"/>
            </a:pPr>
            <a:r>
              <a:rPr lang="en-US" dirty="0"/>
              <a:t>Red crosses are the propose facilities, by year</a:t>
            </a:r>
          </a:p>
          <a:p>
            <a:pPr marL="342900" lvl="0" indent="-342900">
              <a:buFont typeface="Arial" panose="020B0604020202020204" pitchFamily="34" charset="0"/>
              <a:buChar char="•"/>
            </a:pPr>
            <a:endParaRPr lang="en-US" sz="1200" dirty="0">
              <a:solidFill>
                <a:schemeClr val="tx1">
                  <a:lumMod val="75000"/>
                  <a:lumOff val="25000"/>
                </a:schemeClr>
              </a:solidFill>
            </a:endParaRPr>
          </a:p>
          <a:p>
            <a:pPr marL="342900" lvl="0" indent="-342900">
              <a:buFont typeface="Arial" panose="020B0604020202020204" pitchFamily="34" charset="0"/>
              <a:buChar char="•"/>
            </a:pPr>
            <a:r>
              <a:rPr lang="en-US" sz="1200" dirty="0">
                <a:solidFill>
                  <a:schemeClr val="tx1">
                    <a:lumMod val="75000"/>
                    <a:lumOff val="25000"/>
                  </a:schemeClr>
                </a:solidFill>
              </a:rPr>
              <a:t>MNO data allows us to predict shifts in population across Malawi</a:t>
            </a:r>
          </a:p>
          <a:p>
            <a:pPr marL="342900" lvl="0" indent="-342900">
              <a:buFont typeface="Arial" panose="020B0604020202020204" pitchFamily="34" charset="0"/>
              <a:buChar char="•"/>
            </a:pPr>
            <a:endParaRPr lang="en-US" sz="1200" dirty="0">
              <a:solidFill>
                <a:schemeClr val="tx1">
                  <a:lumMod val="75000"/>
                  <a:lumOff val="25000"/>
                </a:schemeClr>
              </a:solidFill>
            </a:endParaRPr>
          </a:p>
          <a:p>
            <a:pPr marL="342900" lvl="0" indent="-342900">
              <a:buFont typeface="Arial" panose="020B0604020202020204" pitchFamily="34" charset="0"/>
              <a:buChar char="•"/>
            </a:pPr>
            <a:r>
              <a:rPr lang="en-US" sz="1200" dirty="0">
                <a:solidFill>
                  <a:schemeClr val="tx1">
                    <a:lumMod val="75000"/>
                    <a:lumOff val="25000"/>
                  </a:schemeClr>
                </a:solidFill>
              </a:rPr>
              <a:t>With No new health facilities, 9.7 million people will be uncovered by 2023</a:t>
            </a:r>
          </a:p>
          <a:p>
            <a:pPr marL="342900" lvl="0" indent="-342900">
              <a:buFont typeface="Arial" panose="020B0604020202020204" pitchFamily="34" charset="0"/>
              <a:buChar char="•"/>
            </a:pPr>
            <a:endParaRPr lang="en-US" sz="1200" dirty="0">
              <a:solidFill>
                <a:schemeClr val="tx1">
                  <a:lumMod val="75000"/>
                  <a:lumOff val="25000"/>
                </a:schemeClr>
              </a:solidFill>
            </a:endParaRPr>
          </a:p>
          <a:p>
            <a:pPr marL="342900" lvl="0" indent="-342900">
              <a:buFont typeface="Arial" panose="020B0604020202020204" pitchFamily="34" charset="0"/>
              <a:buChar char="•"/>
            </a:pPr>
            <a:r>
              <a:rPr lang="en-US" sz="1200" dirty="0">
                <a:solidFill>
                  <a:schemeClr val="tx1">
                    <a:lumMod val="75000"/>
                    <a:lumOff val="25000"/>
                  </a:schemeClr>
                </a:solidFill>
              </a:rPr>
              <a:t>Have sought to optimize the placement of new facilities for the CIP</a:t>
            </a:r>
          </a:p>
          <a:p>
            <a:pPr marL="342900" lvl="0" indent="-342900">
              <a:buFont typeface="Arial" panose="020B0604020202020204" pitchFamily="34" charset="0"/>
              <a:buChar char="•"/>
            </a:pPr>
            <a:endParaRPr lang="en-US" sz="1200" dirty="0">
              <a:solidFill>
                <a:schemeClr val="tx1">
                  <a:lumMod val="75000"/>
                  <a:lumOff val="25000"/>
                </a:schemeClr>
              </a:solidFill>
            </a:endParaRPr>
          </a:p>
          <a:p>
            <a:pPr marL="342900" lvl="0" indent="-342900">
              <a:buFont typeface="Arial" panose="020B0604020202020204" pitchFamily="34" charset="0"/>
              <a:buChar char="•"/>
            </a:pPr>
            <a:r>
              <a:rPr lang="en-US" sz="1200" dirty="0">
                <a:solidFill>
                  <a:schemeClr val="tx1">
                    <a:lumMod val="75000"/>
                    <a:lumOff val="25000"/>
                  </a:schemeClr>
                </a:solidFill>
              </a:rPr>
              <a:t>Allocation aims to ensure access to health facilities to 95% of Malawians by 2023 </a:t>
            </a:r>
          </a:p>
          <a:p>
            <a:pPr marL="342900" lvl="0" indent="-342900">
              <a:buFont typeface="Arial" panose="020B0604020202020204" pitchFamily="34" charset="0"/>
              <a:buChar char="•"/>
            </a:pPr>
            <a:endParaRPr lang="en-US" sz="1200" dirty="0">
              <a:solidFill>
                <a:schemeClr val="tx1">
                  <a:lumMod val="75000"/>
                  <a:lumOff val="25000"/>
                </a:schemeClr>
              </a:solidFill>
            </a:endParaRPr>
          </a:p>
          <a:p>
            <a:pPr marL="342900" lvl="0" indent="-342900">
              <a:buFont typeface="Arial" panose="020B0604020202020204" pitchFamily="34" charset="0"/>
              <a:buChar char="•"/>
            </a:pPr>
            <a:r>
              <a:rPr lang="en-US" sz="1200" dirty="0">
                <a:solidFill>
                  <a:schemeClr val="tx1">
                    <a:lumMod val="75000"/>
                    <a:lumOff val="25000"/>
                  </a:schemeClr>
                </a:solidFill>
              </a:rPr>
              <a:t>Max number of people per facility is capped at 12,500 </a:t>
            </a:r>
          </a:p>
          <a:p>
            <a:pPr marL="342900" lvl="0" indent="-342900">
              <a:buFont typeface="Arial" panose="020B0604020202020204" pitchFamily="34" charset="0"/>
              <a:buChar char="•"/>
            </a:pPr>
            <a:endParaRPr lang="en-US" sz="1200" dirty="0">
              <a:solidFill>
                <a:schemeClr val="tx1">
                  <a:lumMod val="75000"/>
                  <a:lumOff val="25000"/>
                </a:schemeClr>
              </a:solidFill>
            </a:endParaRP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31EEC11-CD48-44E4-85CE-B96248604AFA}" type="slidenum">
              <a:rPr lang="en-US" smtClean="0"/>
              <a:t>12</a:t>
            </a:fld>
            <a:endParaRPr lang="en-US" dirty="0"/>
          </a:p>
        </p:txBody>
      </p:sp>
    </p:spTree>
    <p:extLst>
      <p:ext uri="{BB962C8B-B14F-4D97-AF65-F5344CB8AC3E}">
        <p14:creationId xmlns:p14="http://schemas.microsoft.com/office/powerpoint/2010/main" val="4271700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Projections for years 3 and 4 </a:t>
            </a:r>
          </a:p>
        </p:txBody>
      </p:sp>
      <p:sp>
        <p:nvSpPr>
          <p:cNvPr id="4" name="Slide Number Placeholder 3"/>
          <p:cNvSpPr>
            <a:spLocks noGrp="1"/>
          </p:cNvSpPr>
          <p:nvPr>
            <p:ph type="sldNum" sz="quarter" idx="10"/>
          </p:nvPr>
        </p:nvSpPr>
        <p:spPr/>
        <p:txBody>
          <a:bodyPr/>
          <a:lstStyle/>
          <a:p>
            <a:fld id="{831EEC11-CD48-44E4-85CE-B96248604AFA}" type="slidenum">
              <a:rPr lang="en-US" smtClean="0"/>
              <a:t>13</a:t>
            </a:fld>
            <a:endParaRPr lang="en-US" dirty="0"/>
          </a:p>
        </p:txBody>
      </p:sp>
    </p:spTree>
    <p:extLst>
      <p:ext uri="{BB962C8B-B14F-4D97-AF65-F5344CB8AC3E}">
        <p14:creationId xmlns:p14="http://schemas.microsoft.com/office/powerpoint/2010/main" val="111505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compares results across all three models, which ranks TAs in terms of priority for a Health Post</a:t>
            </a:r>
          </a:p>
          <a:p>
            <a:endParaRPr lang="en-US" dirty="0"/>
          </a:p>
          <a:p>
            <a:r>
              <a:rPr lang="en-US" sz="1200" b="1" kern="1200" dirty="0">
                <a:solidFill>
                  <a:schemeClr val="tx1"/>
                </a:solidFill>
                <a:effectLst/>
                <a:latin typeface="+mn-lt"/>
                <a:ea typeface="+mn-ea"/>
                <a:cs typeface="+mn-cs"/>
              </a:rPr>
              <a:t>Model 1</a:t>
            </a:r>
            <a:r>
              <a:rPr lang="en-US" sz="1200" kern="1200" dirty="0">
                <a:solidFill>
                  <a:schemeClr val="tx1"/>
                </a:solidFill>
                <a:effectLst/>
                <a:latin typeface="+mn-lt"/>
                <a:ea typeface="+mn-ea"/>
                <a:cs typeface="+mn-cs"/>
              </a:rPr>
              <a:t>: Accounts for underserved population only based on population movement and catchment area</a:t>
            </a:r>
          </a:p>
          <a:p>
            <a:r>
              <a:rPr lang="en-US" sz="1200" b="1" kern="1200" dirty="0">
                <a:solidFill>
                  <a:schemeClr val="tx1"/>
                </a:solidFill>
                <a:effectLst/>
                <a:latin typeface="+mn-lt"/>
                <a:ea typeface="+mn-ea"/>
                <a:cs typeface="+mn-cs"/>
              </a:rPr>
              <a:t>Model 2</a:t>
            </a:r>
            <a:r>
              <a:rPr lang="en-US" sz="1200" kern="1200" dirty="0">
                <a:solidFill>
                  <a:schemeClr val="tx1"/>
                </a:solidFill>
                <a:effectLst/>
                <a:latin typeface="+mn-lt"/>
                <a:ea typeface="+mn-ea"/>
                <a:cs typeface="+mn-cs"/>
              </a:rPr>
              <a:t>: Accounts for underserved population and TA level disease burden but does not rank the severity of disease.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j</a:t>
            </a:r>
            <a:r>
              <a:rPr lang="en-US" sz="1200" i="1"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therefore reflects the total number of patients at the TA level, regardless of disease.</a:t>
            </a:r>
          </a:p>
          <a:p>
            <a:r>
              <a:rPr lang="en-US" sz="1200" b="1" kern="1200" dirty="0">
                <a:solidFill>
                  <a:schemeClr val="tx1"/>
                </a:solidFill>
                <a:effectLst/>
                <a:latin typeface="+mn-lt"/>
                <a:ea typeface="+mn-ea"/>
                <a:cs typeface="+mn-cs"/>
              </a:rPr>
              <a:t>Model 3</a:t>
            </a:r>
            <a:r>
              <a:rPr lang="en-US" sz="1200" kern="1200" dirty="0">
                <a:solidFill>
                  <a:schemeClr val="tx1"/>
                </a:solidFill>
                <a:effectLst/>
                <a:latin typeface="+mn-lt"/>
                <a:ea typeface="+mn-ea"/>
                <a:cs typeface="+mn-cs"/>
              </a:rPr>
              <a:t>: Accounts for underserved population, TA level disease burden and the severity of disease, by ranking these according to their severity in terms of disability adjusted life years (DALY).</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w</a:t>
            </a:r>
            <a:r>
              <a:rPr lang="en-US" sz="1200" i="1" kern="1200" baseline="-25000" dirty="0" err="1">
                <a:solidFill>
                  <a:schemeClr val="tx1"/>
                </a:solidFill>
                <a:effectLst/>
                <a:latin typeface="+mn-lt"/>
                <a:ea typeface="+mn-ea"/>
                <a:cs typeface="+mn-cs"/>
              </a:rPr>
              <a:t>j</a:t>
            </a:r>
            <a:r>
              <a:rPr lang="en-US" sz="1200" i="1"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therefore reflects the total number of patients at the TA level, weighted by disease.</a:t>
            </a:r>
          </a:p>
          <a:p>
            <a:endParaRPr lang="en-US" dirty="0"/>
          </a:p>
        </p:txBody>
      </p:sp>
      <p:sp>
        <p:nvSpPr>
          <p:cNvPr id="4" name="Slide Number Placeholder 3"/>
          <p:cNvSpPr>
            <a:spLocks noGrp="1"/>
          </p:cNvSpPr>
          <p:nvPr>
            <p:ph type="sldNum" sz="quarter" idx="5"/>
          </p:nvPr>
        </p:nvSpPr>
        <p:spPr/>
        <p:txBody>
          <a:bodyPr/>
          <a:lstStyle/>
          <a:p>
            <a:fld id="{BA073411-0170-F448-8240-31BE8F08C954}" type="slidenum">
              <a:rPr lang="en-US" smtClean="0"/>
              <a:t>14</a:t>
            </a:fld>
            <a:endParaRPr lang="en-US" dirty="0"/>
          </a:p>
        </p:txBody>
      </p:sp>
    </p:spTree>
    <p:extLst>
      <p:ext uri="{BB962C8B-B14F-4D97-AF65-F5344CB8AC3E}">
        <p14:creationId xmlns:p14="http://schemas.microsoft.com/office/powerpoint/2010/main" val="73317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proposed re-allocation relative to the CIP tends to emphasize districts with high projected population growth that are currently under-covered</a:t>
            </a:r>
          </a:p>
          <a:p>
            <a:endParaRPr lang="en-US" dirty="0"/>
          </a:p>
          <a:p>
            <a:r>
              <a:rPr lang="en-US" dirty="0"/>
              <a:t>Biggest difference is in Blantyre and </a:t>
            </a:r>
            <a:r>
              <a:rPr lang="en-US" dirty="0" err="1"/>
              <a:t>Chikwawa</a:t>
            </a:r>
            <a:r>
              <a:rPr lang="en-US" dirty="0"/>
              <a:t>. Our model sees large population growth in Blantyre due to urbanization and significant gaps in coverage</a:t>
            </a:r>
          </a:p>
          <a:p>
            <a:endParaRPr lang="en-US" dirty="0"/>
          </a:p>
          <a:p>
            <a:r>
              <a:rPr lang="en-US" dirty="0"/>
              <a:t>Re-allocation also increases resilience, as it favors districts where flooding risks cutting off access to health facilities</a:t>
            </a:r>
          </a:p>
        </p:txBody>
      </p:sp>
      <p:sp>
        <p:nvSpPr>
          <p:cNvPr id="4" name="Slide Number Placeholder 3"/>
          <p:cNvSpPr>
            <a:spLocks noGrp="1"/>
          </p:cNvSpPr>
          <p:nvPr>
            <p:ph type="sldNum" sz="quarter" idx="10"/>
          </p:nvPr>
        </p:nvSpPr>
        <p:spPr/>
        <p:txBody>
          <a:bodyPr/>
          <a:lstStyle/>
          <a:p>
            <a:fld id="{831EEC11-CD48-44E4-85CE-B96248604AFA}" type="slidenum">
              <a:rPr lang="en-US" smtClean="0"/>
              <a:t>15</a:t>
            </a:fld>
            <a:endParaRPr lang="en-US" dirty="0"/>
          </a:p>
        </p:txBody>
      </p:sp>
    </p:spTree>
    <p:extLst>
      <p:ext uri="{BB962C8B-B14F-4D97-AF65-F5344CB8AC3E}">
        <p14:creationId xmlns:p14="http://schemas.microsoft.com/office/powerpoint/2010/main" val="159422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dirty="0"/>
              <a:t>In a proposed Phase 2, the emphasis will be on sustainability and use of country systems</a:t>
            </a:r>
          </a:p>
          <a:p>
            <a:endParaRPr lang="en-US" dirty="0"/>
          </a:p>
          <a:p>
            <a:pPr marL="342900" marR="0" lvl="0" indent="-342900">
              <a:spcBef>
                <a:spcPts val="0"/>
              </a:spcBef>
              <a:spcAft>
                <a:spcPts val="0"/>
              </a:spcAft>
              <a:buFont typeface="+mj-lt"/>
              <a:buAutoNum type="arabicParenR"/>
            </a:pPr>
            <a:r>
              <a:rPr lang="en-US" sz="1200" dirty="0">
                <a:latin typeface="Arial" panose="020B0604020202020204" pitchFamily="34" charset="0"/>
                <a:ea typeface="Times New Roman" panose="02020603050405020304" pitchFamily="18" charset="0"/>
                <a:cs typeface="Times New Roman" panose="02020603050405020304" pitchFamily="18" charset="0"/>
              </a:rPr>
              <a:t>Nation-Wide Data User Campaign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Accessing and using the dashboard</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Performing routine back-end analytics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arenR"/>
            </a:pPr>
            <a:r>
              <a:rPr lang="en-US" sz="1200" dirty="0">
                <a:latin typeface="Arial" panose="020B0604020202020204" pitchFamily="34" charset="0"/>
                <a:ea typeface="Times New Roman" panose="02020603050405020304" pitchFamily="18" charset="0"/>
                <a:cs typeface="Times New Roman" panose="02020603050405020304" pitchFamily="18" charset="0"/>
              </a:rPr>
              <a:t>Develop Data Pipeline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Negotiate a revised contract with AirTel to secure data transfer every months with the potential to establish a cooperative agreement based on value-added</a:t>
            </a:r>
          </a:p>
          <a:p>
            <a:pPr marL="742950" marR="0" lvl="1" indent="-285750">
              <a:spcBef>
                <a:spcPts val="0"/>
              </a:spcBef>
              <a:spcAft>
                <a:spcPts val="0"/>
              </a:spcAft>
              <a:buFont typeface="+mj-lt"/>
              <a:buAutoNum type="alphaLcPeriod"/>
            </a:pPr>
            <a:r>
              <a:rPr lang="en-US" sz="1200" dirty="0">
                <a:latin typeface="Arial" panose="020B0604020202020204" pitchFamily="34" charset="0"/>
                <a:ea typeface="Calibri" panose="020F0502020204030204" pitchFamily="34" charset="0"/>
                <a:cs typeface="Times New Roman" panose="02020603050405020304" pitchFamily="18" charset="0"/>
              </a:rPr>
              <a:t>Work with Ministry of Health (MoH) to ensure availability of health record data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Establish procedure for anonymizing, transferring and uploading the data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Establish protocols for providing access to the data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arenR"/>
            </a:pPr>
            <a:r>
              <a:rPr lang="en-US" sz="1200" dirty="0">
                <a:latin typeface="Arial" panose="020B0604020202020204" pitchFamily="34" charset="0"/>
                <a:ea typeface="Times New Roman" panose="02020603050405020304" pitchFamily="18" charset="0"/>
                <a:cs typeface="Times New Roman" panose="02020603050405020304" pitchFamily="18" charset="0"/>
              </a:rPr>
              <a:t>Predictive Analytics using AI</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60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Incorporating data on disease burden and quality of care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60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Map population movement in response to flooding and drought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1200" dirty="0">
                <a:latin typeface="Arial" panose="020B0604020202020204" pitchFamily="34" charset="0"/>
                <a:ea typeface="Times New Roman" panose="02020603050405020304" pitchFamily="18" charset="0"/>
                <a:cs typeface="Times New Roman" panose="02020603050405020304" pitchFamily="18" charset="0"/>
              </a:rPr>
              <a:t>Produce predictive analytics using AI, machine learning algorithms</a:t>
            </a:r>
          </a:p>
          <a:p>
            <a:pPr marL="285750" marR="0" lvl="0" indent="-285750">
              <a:spcBef>
                <a:spcPts val="0"/>
              </a:spcBef>
              <a:spcAft>
                <a:spcPts val="0"/>
              </a:spcAft>
              <a:buFont typeface="+mj-lt"/>
              <a:buAutoNum type="arabicParenR"/>
            </a:pPr>
            <a:r>
              <a:rPr lang="en-US" sz="1200" dirty="0">
                <a:effectLst/>
                <a:latin typeface="Arial" panose="020B0604020202020204" pitchFamily="34" charset="0"/>
                <a:ea typeface="Calibri" panose="020F0502020204030204" pitchFamily="34" charset="0"/>
                <a:cs typeface="Times New Roman" panose="02020603050405020304" pitchFamily="18" charset="0"/>
              </a:rPr>
              <a:t>Dissemination and Replication</a:t>
            </a:r>
          </a:p>
          <a:p>
            <a:pPr marL="742950" marR="0" lvl="1" indent="-285750">
              <a:spcBef>
                <a:spcPts val="0"/>
              </a:spcBef>
              <a:spcAft>
                <a:spcPts val="0"/>
              </a:spcAft>
              <a:buFont typeface="+mj-lt"/>
              <a:buAutoNum type="arabicParenR"/>
            </a:pPr>
            <a:r>
              <a:rPr lang="en-US" sz="1200" b="0" i="1" u="none" strike="noStrike" kern="1200" dirty="0">
                <a:solidFill>
                  <a:schemeClr val="tx1"/>
                </a:solidFill>
                <a:effectLst/>
                <a:latin typeface="+mn-lt"/>
                <a:ea typeface="+mn-ea"/>
                <a:cs typeface="+mn-cs"/>
              </a:rPr>
              <a:t>seek to replicate this model elsewhere, offering an end-to-end product that can plug directly into existing government systems.</a:t>
            </a:r>
            <a:endParaRPr lang="en-US" sz="1200" b="0" i="0" u="none" strike="noStrike" kern="1200" dirty="0">
              <a:solidFill>
                <a:schemeClr val="tx1"/>
              </a:solidFill>
              <a:effectLst/>
              <a:latin typeface="+mn-lt"/>
              <a:ea typeface="+mn-ea"/>
              <a:cs typeface="+mn-cs"/>
            </a:endParaRPr>
          </a:p>
          <a:p>
            <a:pPr marL="742950" marR="0" lvl="1" indent="-285750">
              <a:spcBef>
                <a:spcPts val="0"/>
              </a:spcBef>
              <a:spcAft>
                <a:spcPts val="0"/>
              </a:spcAft>
              <a:buFont typeface="+mj-lt"/>
              <a:buAutoNum type="arabicParenR"/>
            </a:pPr>
            <a:r>
              <a:rPr lang="en-US" sz="1200" b="0" i="1" u="none" strike="noStrike" kern="1200" dirty="0">
                <a:solidFill>
                  <a:schemeClr val="tx1"/>
                </a:solidFill>
                <a:effectLst/>
                <a:latin typeface="+mn-lt"/>
                <a:ea typeface="+mn-ea"/>
                <a:cs typeface="+mn-cs"/>
              </a:rPr>
              <a:t>We foresee such a data pipeline combined with a user-friendly dashboard would have world wide application, particularly in resource limited settings where health and population data are scarce but mobile penetration offers an untapped source of insights.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23247AA0-C40D-49FB-B773-CC70200CCB25}" type="slidenum">
              <a:rPr lang="en-US" altLang="en-US" smtClean="0"/>
              <a:pPr/>
              <a:t>16</a:t>
            </a:fld>
            <a:endParaRPr lang="en-US" altLang="en-US" dirty="0"/>
          </a:p>
        </p:txBody>
      </p:sp>
    </p:spTree>
    <p:extLst>
      <p:ext uri="{BB962C8B-B14F-4D97-AF65-F5344CB8AC3E}">
        <p14:creationId xmlns:p14="http://schemas.microsoft.com/office/powerpoint/2010/main" val="254657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5862A8-19C5-4C0C-B0B3-A4599CAE1AFC}"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20628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5862A8-19C5-4C0C-B0B3-A4599CAE1AF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24911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73411-0170-F448-8240-31BE8F08C954}" type="slidenum">
              <a:rPr lang="en-US" smtClean="0"/>
              <a:t>20</a:t>
            </a:fld>
            <a:endParaRPr lang="en-US" dirty="0"/>
          </a:p>
        </p:txBody>
      </p:sp>
    </p:spTree>
    <p:extLst>
      <p:ext uri="{BB962C8B-B14F-4D97-AF65-F5344CB8AC3E}">
        <p14:creationId xmlns:p14="http://schemas.microsoft.com/office/powerpoint/2010/main" val="369212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703263"/>
            <a:ext cx="6248400" cy="3514725"/>
          </a:xfrm>
        </p:spPr>
      </p:sp>
      <p:sp>
        <p:nvSpPr>
          <p:cNvPr id="3" name="Notes Placeholder 2"/>
          <p:cNvSpPr>
            <a:spLocks noGrp="1"/>
          </p:cNvSpPr>
          <p:nvPr>
            <p:ph type="body" idx="1"/>
          </p:nvPr>
        </p:nvSpPr>
        <p:spPr/>
        <p:txBody>
          <a:bodyPr/>
          <a:lstStyle/>
          <a:p>
            <a:r>
              <a:rPr lang="en-US" dirty="0"/>
              <a:t> As we move forward, our goal is to generate population level insights that can inform policy. </a:t>
            </a:r>
          </a:p>
          <a:p>
            <a:pPr defTabSz="939729">
              <a:defRPr/>
            </a:pPr>
            <a:endParaRPr lang="en-US" dirty="0"/>
          </a:p>
          <a:p>
            <a:pPr defTabSz="939729">
              <a:defRPr/>
            </a:pPr>
            <a:r>
              <a:rPr lang="en-US" dirty="0"/>
              <a:t>MOH- Ministry of Health</a:t>
            </a:r>
          </a:p>
          <a:p>
            <a:pPr defTabSz="939729">
              <a:defRPr/>
            </a:pPr>
            <a:r>
              <a:rPr lang="en-US" dirty="0"/>
              <a:t>MNO- Mobile Network Operator</a:t>
            </a:r>
          </a:p>
          <a:p>
            <a:pPr defTabSz="939729">
              <a:defRPr/>
            </a:pPr>
            <a:endParaRPr lang="en-US" dirty="0"/>
          </a:p>
          <a:p>
            <a:pPr defTabSz="939729">
              <a:defRPr/>
            </a:pPr>
            <a:r>
              <a:rPr lang="en-US" dirty="0"/>
              <a:t>Problem Statement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a:t>
            </a:r>
            <a:r>
              <a:rPr lang="en-US" sz="1200" b="1" kern="1200" dirty="0">
                <a:solidFill>
                  <a:schemeClr val="tx1"/>
                </a:solidFill>
                <a:effectLst/>
                <a:latin typeface="+mn-lt"/>
                <a:ea typeface="+mn-ea"/>
                <a:cs typeface="+mn-cs"/>
              </a:rPr>
              <a:t>population experiencing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rapid growth</a:t>
            </a:r>
            <a:r>
              <a:rPr lang="en-US" sz="1200" kern="1200" dirty="0">
                <a:solidFill>
                  <a:schemeClr val="tx1"/>
                </a:solidFill>
                <a:effectLst/>
                <a:latin typeface="+mn-lt"/>
                <a:ea typeface="+mn-ea"/>
                <a:cs typeface="+mn-cs"/>
              </a:rPr>
              <a:t>, largely due to increases in life expectancy and the eighth highest fertility rate in the world (an average of 5 children per woman)</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Increased urbanization</a:t>
            </a:r>
            <a:r>
              <a:rPr lang="en-US" sz="1200" kern="1200" dirty="0">
                <a:solidFill>
                  <a:schemeClr val="tx1"/>
                </a:solidFill>
                <a:effectLst/>
                <a:latin typeface="+mn-lt"/>
                <a:ea typeface="+mn-ea"/>
                <a:cs typeface="+mn-cs"/>
              </a:rPr>
              <a:t>, projected to rise by 4.2% annually between 2013 and 2030</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lowest nominal GDP in world</a:t>
            </a:r>
            <a:r>
              <a:rPr lang="en-US" sz="1200" kern="1200" dirty="0">
                <a:solidFill>
                  <a:schemeClr val="tx1"/>
                </a:solidFill>
                <a:effectLst/>
                <a:latin typeface="+mn-lt"/>
                <a:ea typeface="+mn-ea"/>
                <a:cs typeface="+mn-cs"/>
              </a:rPr>
              <a:t> (255 USD per capita in 2014), and over 70% of residents living below poverty line</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effectLst/>
              </a:rPr>
              <a:t>Poor </a:t>
            </a:r>
            <a:r>
              <a:rPr lang="en-US" b="1" dirty="0">
                <a:effectLst/>
              </a:rPr>
              <a:t>health services quality</a:t>
            </a:r>
            <a:r>
              <a:rPr lang="en-US" dirty="0">
                <a:effectLst/>
              </a:rPr>
              <a:t> with limited and unequal access</a:t>
            </a:r>
          </a:p>
          <a:p>
            <a:pPr marL="171450" indent="-171450">
              <a:buFont typeface="Arial" panose="020B0604020202020204" pitchFamily="34" charset="0"/>
              <a:buChar char="•"/>
            </a:pPr>
            <a:endParaRPr lang="en-US" dirty="0">
              <a:effectLst/>
            </a:endParaRPr>
          </a:p>
          <a:p>
            <a:pPr marL="171450" indent="-171450">
              <a:buFont typeface="Arial" panose="020B0604020202020204" pitchFamily="34" charset="0"/>
              <a:buChar char="•"/>
            </a:pPr>
            <a:r>
              <a:rPr lang="en-US" dirty="0">
                <a:effectLst/>
              </a:rPr>
              <a:t>Vulnerability to multiple shocks, including Floods, Drought and epidemic disease</a:t>
            </a:r>
          </a:p>
          <a:p>
            <a:pPr marL="171450" indent="-171450">
              <a:buFont typeface="Arial" panose="020B0604020202020204" pitchFamily="34" charset="0"/>
              <a:buChar char="•"/>
            </a:pPr>
            <a:endParaRPr lang="en-US" dirty="0">
              <a:effectLst/>
            </a:endParaRPr>
          </a:p>
          <a:p>
            <a:pPr marL="0" indent="0">
              <a:buFont typeface="Arial" panose="020B0604020202020204" pitchFamily="34" charset="0"/>
              <a:buNone/>
            </a:pPr>
            <a:r>
              <a:rPr lang="en-US" dirty="0">
                <a:effectLst/>
              </a:rPr>
              <a:t>Proposed DIAL Approach</a:t>
            </a:r>
            <a:endParaRPr lang="en-US" dirty="0"/>
          </a:p>
          <a:p>
            <a:endParaRPr lang="en-US" dirty="0"/>
          </a:p>
          <a:p>
            <a:pPr marL="293665" indent="-293665">
              <a:lnSpc>
                <a:spcPct val="110000"/>
              </a:lnSpc>
              <a:buFont typeface="Arial" panose="020B0604020202020204" pitchFamily="34" charset="0"/>
              <a:buChar char="•"/>
            </a:pPr>
            <a:r>
              <a:rPr lang="en-US" dirty="0"/>
              <a:t>Triangulate MNO data (pop density, footfalls, gatherings), UNICEF population &amp; GIS data, with disease burden</a:t>
            </a:r>
          </a:p>
          <a:p>
            <a:pPr marL="293665" indent="-293665">
              <a:lnSpc>
                <a:spcPct val="110000"/>
              </a:lnSpc>
              <a:buFont typeface="Arial" panose="020B0604020202020204" pitchFamily="34" charset="0"/>
              <a:buChar char="•"/>
            </a:pPr>
            <a:endParaRPr lang="en-US" sz="1000" dirty="0"/>
          </a:p>
          <a:p>
            <a:pPr marL="293665" indent="-293665">
              <a:lnSpc>
                <a:spcPct val="110000"/>
              </a:lnSpc>
              <a:buFont typeface="Arial" panose="020B0604020202020204" pitchFamily="34" charset="0"/>
              <a:buChar char="•"/>
            </a:pPr>
            <a:r>
              <a:rPr lang="en-US" dirty="0"/>
              <a:t>Develop a dynamic model that helps MOH inform allocation of resources in terms of budget execution and program planning</a:t>
            </a:r>
          </a:p>
          <a:p>
            <a:pPr marL="293665" indent="-293665">
              <a:lnSpc>
                <a:spcPct val="110000"/>
              </a:lnSpc>
              <a:buFont typeface="Arial" panose="020B0604020202020204" pitchFamily="34" charset="0"/>
              <a:buChar char="•"/>
            </a:pPr>
            <a:endParaRPr lang="en-US" dirty="0"/>
          </a:p>
          <a:p>
            <a:pPr marL="293665" indent="-293665">
              <a:lnSpc>
                <a:spcPct val="110000"/>
              </a:lnSpc>
              <a:buFont typeface="Arial" panose="020B0604020202020204" pitchFamily="34" charset="0"/>
              <a:buChar char="•"/>
            </a:pPr>
            <a:r>
              <a:rPr lang="en-US" dirty="0"/>
              <a:t>Decision support: better data use in routine budget execution &amp; program planning.</a:t>
            </a:r>
          </a:p>
        </p:txBody>
      </p:sp>
      <p:sp>
        <p:nvSpPr>
          <p:cNvPr id="4" name="Slide Number Placeholder 3"/>
          <p:cNvSpPr>
            <a:spLocks noGrp="1"/>
          </p:cNvSpPr>
          <p:nvPr>
            <p:ph type="sldNum" sz="quarter" idx="10"/>
          </p:nvPr>
        </p:nvSpPr>
        <p:spPr/>
        <p:txBody>
          <a:bodyPr/>
          <a:lstStyle/>
          <a:p>
            <a:fld id="{23247AA0-C40D-49FB-B773-CC70200CCB25}" type="slidenum">
              <a:rPr lang="en-US" altLang="en-US" smtClean="0"/>
              <a:pPr/>
              <a:t>2</a:t>
            </a:fld>
            <a:endParaRPr lang="en-US" altLang="en-US" dirty="0"/>
          </a:p>
        </p:txBody>
      </p:sp>
    </p:spTree>
    <p:extLst>
      <p:ext uri="{BB962C8B-B14F-4D97-AF65-F5344CB8AC3E}">
        <p14:creationId xmlns:p14="http://schemas.microsoft.com/office/powerpoint/2010/main" val="89043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0F9FC3"/>
                </a:solidFill>
                <a:latin typeface="Arial" panose="020B0604020202020204" pitchFamily="34" charset="0"/>
                <a:cs typeface="Arial" panose="020B0604020202020204" pitchFamily="34" charset="0"/>
              </a:rPr>
              <a:t>Population Density Mapping using Anonymized CDR is</a:t>
            </a:r>
            <a:r>
              <a:rPr lang="en-US" baseline="0" dirty="0">
                <a:solidFill>
                  <a:srgbClr val="0F9FC3"/>
                </a:solidFill>
                <a:latin typeface="Arial" panose="020B0604020202020204" pitchFamily="34" charset="0"/>
                <a:cs typeface="Arial" panose="020B0604020202020204" pitchFamily="34" charset="0"/>
              </a:rPr>
              <a:t> two steps approach.</a:t>
            </a:r>
          </a:p>
          <a:p>
            <a:r>
              <a:rPr lang="en-US" sz="1400" b="1" kern="1200" dirty="0"/>
              <a:t>Step1-</a:t>
            </a:r>
            <a:r>
              <a:rPr lang="en-US" sz="1200" kern="1200" dirty="0"/>
              <a:t> Compute MP (mobile phone) User Density for each Administrative Unit </a:t>
            </a:r>
          </a:p>
          <a:p>
            <a:endParaRPr lang="en-US" sz="1400" b="1" kern="1200" dirty="0"/>
          </a:p>
          <a:p>
            <a:r>
              <a:rPr lang="en-US" sz="1400" b="1" kern="1200" dirty="0"/>
              <a:t>Step 2 (This</a:t>
            </a:r>
            <a:r>
              <a:rPr lang="en-US" sz="1400" b="1" kern="1200" baseline="0" dirty="0"/>
              <a:t> step is further broken down into three sub-steps)</a:t>
            </a:r>
            <a:endParaRPr lang="en-US" sz="1400" b="1" kern="1200" dirty="0"/>
          </a:p>
          <a:p>
            <a:r>
              <a:rPr lang="en-US" sz="1400" b="1" kern="1200" dirty="0"/>
              <a:t>----------------------------------------------------------------------------</a:t>
            </a:r>
          </a:p>
          <a:p>
            <a:r>
              <a:rPr lang="en-US" sz="1400" b="1" kern="1200" dirty="0"/>
              <a:t>Step 2.a</a:t>
            </a:r>
            <a:r>
              <a:rPr lang="en-US" sz="1200" b="1" kern="1200" dirty="0"/>
              <a:t>- </a:t>
            </a:r>
            <a:r>
              <a:rPr lang="en-US" sz="1200" kern="1200" dirty="0"/>
              <a:t>Magnify MP User Density against Census / RS derived population density using Power Law</a:t>
            </a:r>
          </a:p>
          <a:p>
            <a:r>
              <a:rPr lang="en-US" sz="1400" b="1" kern="1200" dirty="0"/>
              <a:t>Step 2.b</a:t>
            </a:r>
            <a:r>
              <a:rPr lang="en-US" sz="1200" kern="1200" dirty="0"/>
              <a:t>- Cross validation procedures to derive “</a:t>
            </a:r>
            <a:r>
              <a:rPr lang="el-GR" sz="1200" b="1" dirty="0"/>
              <a:t>α</a:t>
            </a:r>
            <a:r>
              <a:rPr lang="en-US" sz="1200" dirty="0">
                <a:solidFill>
                  <a:srgbClr val="000000"/>
                </a:solidFill>
              </a:rPr>
              <a:t> </a:t>
            </a:r>
            <a:r>
              <a:rPr lang="en-US" sz="1200" kern="1200" dirty="0"/>
              <a:t>” and “</a:t>
            </a:r>
            <a:r>
              <a:rPr lang="el-GR" sz="1200" b="1" dirty="0"/>
              <a:t>β</a:t>
            </a:r>
            <a:r>
              <a:rPr lang="en-US" sz="1200" kern="1200" dirty="0"/>
              <a:t>” parameters</a:t>
            </a:r>
          </a:p>
          <a:p>
            <a:r>
              <a:rPr lang="en-US" sz="1400" b="1" kern="1200" dirty="0"/>
              <a:t>Step 2.c</a:t>
            </a:r>
            <a:r>
              <a:rPr lang="en-US" sz="1200" kern="1200" dirty="0"/>
              <a:t>- Sensitivity analysis of “</a:t>
            </a:r>
            <a:r>
              <a:rPr lang="el-GR" sz="1200" b="1" dirty="0"/>
              <a:t>α</a:t>
            </a:r>
            <a:r>
              <a:rPr lang="en-US" sz="1200" dirty="0">
                <a:solidFill>
                  <a:srgbClr val="000000"/>
                </a:solidFill>
              </a:rPr>
              <a:t> </a:t>
            </a:r>
            <a:r>
              <a:rPr lang="en-US" sz="1200" kern="1200" dirty="0"/>
              <a:t>” and “</a:t>
            </a:r>
            <a:r>
              <a:rPr lang="el-GR" sz="1200" b="1" dirty="0"/>
              <a:t>β</a:t>
            </a:r>
            <a:r>
              <a:rPr lang="en-US" sz="1200" kern="1200" dirty="0"/>
              <a:t>” parameters</a:t>
            </a:r>
          </a:p>
          <a:p>
            <a:endParaRPr lang="en-US" sz="1200" kern="1200" dirty="0"/>
          </a:p>
          <a:p>
            <a:endParaRPr lang="en-US" dirty="0"/>
          </a:p>
        </p:txBody>
      </p:sp>
    </p:spTree>
    <p:extLst>
      <p:ext uri="{BB962C8B-B14F-4D97-AF65-F5344CB8AC3E}">
        <p14:creationId xmlns:p14="http://schemas.microsoft.com/office/powerpoint/2010/main" val="318012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‘backbone’ of the analytic platform, with </a:t>
            </a:r>
            <a:r>
              <a:rPr lang="en-US" b="1" dirty="0"/>
              <a:t>data housed in country </a:t>
            </a:r>
            <a:r>
              <a:rPr lang="en-US" dirty="0"/>
              <a:t>as per national requirements and analysis performed on the cloud. </a:t>
            </a:r>
          </a:p>
          <a:p>
            <a:endParaRPr lang="en-US" dirty="0"/>
          </a:p>
          <a:p>
            <a:r>
              <a:rPr lang="en-US" dirty="0"/>
              <a:t>Insights are pushed to stakeholders in the  Ministry of Health as reports and dashboards.</a:t>
            </a:r>
          </a:p>
        </p:txBody>
      </p:sp>
      <p:sp>
        <p:nvSpPr>
          <p:cNvPr id="4" name="Slide Number Placeholder 3"/>
          <p:cNvSpPr>
            <a:spLocks noGrp="1"/>
          </p:cNvSpPr>
          <p:nvPr>
            <p:ph type="sldNum" sz="quarter" idx="5"/>
          </p:nvPr>
        </p:nvSpPr>
        <p:spPr/>
        <p:txBody>
          <a:bodyPr/>
          <a:lstStyle/>
          <a:p>
            <a:fld id="{BA073411-0170-F448-8240-31BE8F08C954}" type="slidenum">
              <a:rPr lang="en-US" smtClean="0"/>
              <a:t>26</a:t>
            </a:fld>
            <a:endParaRPr lang="en-US" dirty="0"/>
          </a:p>
        </p:txBody>
      </p:sp>
    </p:spTree>
    <p:extLst>
      <p:ext uri="{BB962C8B-B14F-4D97-AF65-F5344CB8AC3E}">
        <p14:creationId xmlns:p14="http://schemas.microsoft.com/office/powerpoint/2010/main" val="21650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Malawi, rapid rate of mobile penetration as evidence by increase in unique mobile subscribers offers an opportunity to better understand population dynamics</a:t>
            </a:r>
          </a:p>
        </p:txBody>
      </p:sp>
      <p:sp>
        <p:nvSpPr>
          <p:cNvPr id="4" name="Slide Number Placeholder 3"/>
          <p:cNvSpPr>
            <a:spLocks noGrp="1"/>
          </p:cNvSpPr>
          <p:nvPr>
            <p:ph type="sldNum" sz="quarter" idx="10"/>
          </p:nvPr>
        </p:nvSpPr>
        <p:spPr/>
        <p:txBody>
          <a:bodyPr/>
          <a:lstStyle/>
          <a:p>
            <a:fld id="{831EEC11-CD48-44E4-85CE-B96248604AFA}" type="slidenum">
              <a:rPr lang="en-US" smtClean="0"/>
              <a:t>3</a:t>
            </a:fld>
            <a:endParaRPr lang="en-US" dirty="0"/>
          </a:p>
        </p:txBody>
      </p:sp>
    </p:spTree>
    <p:extLst>
      <p:ext uri="{BB962C8B-B14F-4D97-AF65-F5344CB8AC3E}">
        <p14:creationId xmlns:p14="http://schemas.microsoft.com/office/powerpoint/2010/main" val="250870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will outline the process and explain these findings in detail</a:t>
            </a:r>
          </a:p>
        </p:txBody>
      </p:sp>
      <p:sp>
        <p:nvSpPr>
          <p:cNvPr id="4" name="Slide Number Placeholder 3"/>
          <p:cNvSpPr>
            <a:spLocks noGrp="1"/>
          </p:cNvSpPr>
          <p:nvPr>
            <p:ph type="sldNum" sz="quarter" idx="10"/>
          </p:nvPr>
        </p:nvSpPr>
        <p:spPr/>
        <p:txBody>
          <a:bodyPr/>
          <a:lstStyle/>
          <a:p>
            <a:fld id="{831EEC11-CD48-44E4-85CE-B96248604AFA}" type="slidenum">
              <a:rPr lang="en-US" smtClean="0"/>
              <a:t>4</a:t>
            </a:fld>
            <a:endParaRPr lang="en-US" dirty="0"/>
          </a:p>
        </p:txBody>
      </p:sp>
    </p:spTree>
    <p:extLst>
      <p:ext uri="{BB962C8B-B14F-4D97-AF65-F5344CB8AC3E}">
        <p14:creationId xmlns:p14="http://schemas.microsoft.com/office/powerpoint/2010/main" val="459024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Lessons learned: process of acquiring the data and ensuring its transfer and storage adhered to best-practices in terms of security and confidentiality required a significant legal and logistical effort</a:t>
            </a:r>
          </a:p>
        </p:txBody>
      </p:sp>
      <p:sp>
        <p:nvSpPr>
          <p:cNvPr id="4" name="Slide Number Placeholder 3"/>
          <p:cNvSpPr>
            <a:spLocks noGrp="1"/>
          </p:cNvSpPr>
          <p:nvPr>
            <p:ph type="sldNum" sz="quarter" idx="10"/>
          </p:nvPr>
        </p:nvSpPr>
        <p:spPr/>
        <p:txBody>
          <a:bodyPr/>
          <a:lstStyle/>
          <a:p>
            <a:fld id="{831EEC11-CD48-44E4-85CE-B96248604AFA}" type="slidenum">
              <a:rPr lang="en-US" smtClean="0"/>
              <a:t>5</a:t>
            </a:fld>
            <a:endParaRPr lang="en-US" dirty="0"/>
          </a:p>
        </p:txBody>
      </p:sp>
    </p:spTree>
    <p:extLst>
      <p:ext uri="{BB962C8B-B14F-4D97-AF65-F5344CB8AC3E}">
        <p14:creationId xmlns:p14="http://schemas.microsoft.com/office/powerpoint/2010/main" val="140706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taken to date, analytical products will be presented in detail in subsequent slides</a:t>
            </a:r>
          </a:p>
        </p:txBody>
      </p:sp>
      <p:sp>
        <p:nvSpPr>
          <p:cNvPr id="4" name="Slide Number Placeholder 3"/>
          <p:cNvSpPr>
            <a:spLocks noGrp="1"/>
          </p:cNvSpPr>
          <p:nvPr>
            <p:ph type="sldNum" sz="quarter" idx="10"/>
          </p:nvPr>
        </p:nvSpPr>
        <p:spPr/>
        <p:txBody>
          <a:bodyPr/>
          <a:lstStyle/>
          <a:p>
            <a:fld id="{831EEC11-CD48-44E4-85CE-B96248604AFA}" type="slidenum">
              <a:rPr lang="en-US" smtClean="0"/>
              <a:t>6</a:t>
            </a:fld>
            <a:endParaRPr lang="en-US" dirty="0"/>
          </a:p>
        </p:txBody>
      </p:sp>
    </p:spTree>
    <p:extLst>
      <p:ext uri="{BB962C8B-B14F-4D97-AF65-F5344CB8AC3E}">
        <p14:creationId xmlns:p14="http://schemas.microsoft.com/office/powerpoint/2010/main" val="20730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still large gaps in coverage, with 45% of the population (7.7 million) having to walk more than 5 km to access the nearest health facility</a:t>
            </a:r>
          </a:p>
          <a:p>
            <a:endParaRPr lang="en-US" dirty="0"/>
          </a:p>
          <a:p>
            <a:r>
              <a:rPr lang="en-US" dirty="0"/>
              <a:t>Left Map: Orange dots represent every active health facility in Malawi</a:t>
            </a:r>
          </a:p>
          <a:p>
            <a:endParaRPr lang="en-US" dirty="0"/>
          </a:p>
          <a:p>
            <a:r>
              <a:rPr lang="en-US" dirty="0"/>
              <a:t>Right Map: Malawi Population outside of 5km catchment area as calculated by UNICEF, accounting for road network and topography</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Calculations made by projecting UNICEF catchment areas onto WorldPop population distribution, and calculating how many people live outside those catchment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five districts, each with more than 450,000 people without access: </a:t>
            </a:r>
            <a:r>
              <a:rPr lang="en-US" sz="1800" kern="1200" dirty="0">
                <a:solidFill>
                  <a:schemeClr val="tx1"/>
                </a:solidFill>
                <a:effectLst/>
                <a:latin typeface="+mn-lt"/>
                <a:ea typeface="+mn-ea"/>
                <a:cs typeface="+mn-cs"/>
              </a:rPr>
              <a:t>Lilongwe, Mangochi, Dowa, Kasungu, </a:t>
            </a:r>
            <a:r>
              <a:rPr lang="en-US" sz="1800" kern="1200" dirty="0" err="1">
                <a:solidFill>
                  <a:schemeClr val="tx1"/>
                </a:solidFill>
                <a:effectLst/>
                <a:latin typeface="+mn-lt"/>
                <a:ea typeface="+mn-ea"/>
                <a:cs typeface="+mn-cs"/>
              </a:rPr>
              <a:t>Mzimba</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31EEC11-CD48-44E4-85CE-B96248604AFA}" type="slidenum">
              <a:rPr lang="en-US" smtClean="0"/>
              <a:t>7</a:t>
            </a:fld>
            <a:endParaRPr lang="en-US" dirty="0"/>
          </a:p>
        </p:txBody>
      </p:sp>
    </p:spTree>
    <p:extLst>
      <p:ext uri="{BB962C8B-B14F-4D97-AF65-F5344CB8AC3E}">
        <p14:creationId xmlns:p14="http://schemas.microsoft.com/office/powerpoint/2010/main" val="469712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linear regression, we extrapolated population levels based on the number of unique users in the MNO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compared the population estimates based on this method to those from the 2018 census and found less than 5% discrepancy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WorldPop- Population estimates based on WorldPop alone, projecting forward with homogenous growth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Adjusted Using MNO Data- Adjusted district population for population movement patterns based on MNO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2018 Census- Population levels as reported in the 2018 census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Y-axis: </a:t>
                </a:r>
                <a:r>
                  <a:rPr lang="en-US" sz="1200" i="0" kern="1200">
                    <a:solidFill>
                      <a:schemeClr val="tx1"/>
                    </a:solidFill>
                    <a:effectLst/>
                    <a:latin typeface="+mn-lt"/>
                    <a:ea typeface="+mn-ea"/>
                    <a:cs typeface="+mn-cs"/>
                  </a:rPr>
                  <a:t>(# 𝑜𝑓 𝑃𝑒𝑜𝑝𝑙𝑒 𝑤𝑖𝑡ℎ𝑜𝑢𝑡 𝐴𝑐𝑐𝑒𝑠𝑠 𝑖𝑛 𝐷𝑖𝑠𝑡𝑟𝑖𝑐𝑡)/(# 𝑜𝑓 𝑁𝑒𝑤 𝐻𝑒𝑎𝑙𝑡ℎ 𝑃𝑜𝑠𝑡𝑠)</a:t>
                </a:r>
                <a:r>
                  <a:rPr lang="en-US" sz="1200" kern="1200" dirty="0">
                    <a:solidFill>
                      <a:schemeClr val="tx1"/>
                    </a:solidFill>
                    <a:effectLst/>
                    <a:latin typeface="+mn-lt"/>
                    <a:ea typeface="+mn-ea"/>
                    <a:cs typeface="+mn-cs"/>
                  </a:rPr>
                  <a:t>= People per Health Post</a:t>
                </a:r>
              </a:p>
              <a:p>
                <a:endParaRPr lang="en-US" dirty="0"/>
              </a:p>
              <a:p>
                <a:r>
                  <a:rPr lang="en-US" dirty="0"/>
                  <a:t>Measure of how new health posts are allocated across districts relative to # of people without access. Higher bar mean more people relying on a single new health-post. </a:t>
                </a:r>
              </a:p>
              <a:p>
                <a:endParaRPr lang="en-US" dirty="0"/>
              </a:p>
              <a:p>
                <a:r>
                  <a:rPr lang="en-US" dirty="0"/>
                  <a:t>Depending on seasonal migration, the burden on new health posts can vary significantly across seasons</a:t>
                </a:r>
              </a:p>
              <a:p>
                <a:endParaRPr lang="en-US" dirty="0"/>
              </a:p>
              <a:p>
                <a:r>
                  <a:rPr lang="en-US" dirty="0"/>
                  <a:t>Dotted line at 10,000 people per health post is a purely illustrative benchmark</a:t>
                </a:r>
              </a:p>
            </p:txBody>
          </p:sp>
        </mc:Fallback>
      </mc:AlternateContent>
      <p:sp>
        <p:nvSpPr>
          <p:cNvPr id="4" name="Slide Number Placeholder 3"/>
          <p:cNvSpPr>
            <a:spLocks noGrp="1"/>
          </p:cNvSpPr>
          <p:nvPr>
            <p:ph type="sldNum" sz="quarter" idx="10"/>
          </p:nvPr>
        </p:nvSpPr>
        <p:spPr/>
        <p:txBody>
          <a:bodyPr/>
          <a:lstStyle/>
          <a:p>
            <a:fld id="{831EEC11-CD48-44E4-85CE-B96248604AFA}" type="slidenum">
              <a:rPr lang="en-US" smtClean="0"/>
              <a:t>8</a:t>
            </a:fld>
            <a:endParaRPr lang="en-US" dirty="0"/>
          </a:p>
        </p:txBody>
      </p:sp>
    </p:spTree>
    <p:extLst>
      <p:ext uri="{BB962C8B-B14F-4D97-AF65-F5344CB8AC3E}">
        <p14:creationId xmlns:p14="http://schemas.microsoft.com/office/powerpoint/2010/main" val="384734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rainy season there is a large-scale migration from the center of Malawi, especially around Lilongwe, towards the South.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particular, populations shift towards the Shire river basin, an agriculturally fertile land where intensive agriculture is practiced. This offers evidence of seasonal migration, likely driven by the need for labor for agricultural activities.</a:t>
            </a:r>
          </a:p>
          <a:p>
            <a:endParaRPr lang="en-US" dirty="0"/>
          </a:p>
        </p:txBody>
      </p:sp>
      <p:sp>
        <p:nvSpPr>
          <p:cNvPr id="4" name="Slide Number Placeholder 3"/>
          <p:cNvSpPr>
            <a:spLocks noGrp="1"/>
          </p:cNvSpPr>
          <p:nvPr>
            <p:ph type="sldNum" sz="quarter" idx="10"/>
          </p:nvPr>
        </p:nvSpPr>
        <p:spPr/>
        <p:txBody>
          <a:bodyPr/>
          <a:lstStyle/>
          <a:p>
            <a:fld id="{831EEC11-CD48-44E4-85CE-B96248604AFA}" type="slidenum">
              <a:rPr lang="en-US" smtClean="0"/>
              <a:t>9</a:t>
            </a:fld>
            <a:endParaRPr lang="en-US" dirty="0"/>
          </a:p>
        </p:txBody>
      </p:sp>
    </p:spTree>
    <p:extLst>
      <p:ext uri="{BB962C8B-B14F-4D97-AF65-F5344CB8AC3E}">
        <p14:creationId xmlns:p14="http://schemas.microsoft.com/office/powerpoint/2010/main" val="3782584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60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103541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181897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1560474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41063" y="639763"/>
            <a:ext cx="4743763" cy="1143000"/>
          </a:xfrm>
        </p:spPr>
        <p:txBody>
          <a:bodyPr/>
          <a:lstStyle>
            <a:lvl1pPr>
              <a:defRPr baseline="0"/>
            </a:lvl1pPr>
          </a:lstStyle>
          <a:p>
            <a:r>
              <a:rPr lang="en-US" dirty="0"/>
              <a:t>Click to edit Title Style</a:t>
            </a:r>
          </a:p>
        </p:txBody>
      </p:sp>
      <p:sp>
        <p:nvSpPr>
          <p:cNvPr id="3" name="Text Placeholder 2"/>
          <p:cNvSpPr>
            <a:spLocks noGrp="1"/>
          </p:cNvSpPr>
          <p:nvPr>
            <p:ph type="body" idx="1"/>
          </p:nvPr>
        </p:nvSpPr>
        <p:spPr>
          <a:xfrm>
            <a:off x="1841061" y="2176138"/>
            <a:ext cx="4743763" cy="639762"/>
          </a:xfrm>
        </p:spPr>
        <p:txBody>
          <a:bodyPr anchor="t">
            <a:normAutofit/>
          </a:bodyPr>
          <a:lstStyle>
            <a:lvl1pPr marL="0" indent="0">
              <a:buNone/>
              <a:defRPr sz="1920" b="1">
                <a:solidFill>
                  <a:srgbClr val="4F81BD"/>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4" name="Content Placeholder 3"/>
          <p:cNvSpPr>
            <a:spLocks noGrp="1"/>
          </p:cNvSpPr>
          <p:nvPr>
            <p:ph sz="half" idx="2"/>
          </p:nvPr>
        </p:nvSpPr>
        <p:spPr>
          <a:xfrm>
            <a:off x="1841061" y="2815900"/>
            <a:ext cx="4743763" cy="3582481"/>
          </a:xfrm>
        </p:spPr>
        <p:txBody>
          <a:bodyPr/>
          <a:lstStyle>
            <a:lvl1pPr>
              <a:defRPr sz="1680"/>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p:nvPr>
        </p:nvSpPr>
        <p:spPr>
          <a:xfrm>
            <a:off x="7203018" y="0"/>
            <a:ext cx="4988983" cy="6858000"/>
          </a:xfrm>
        </p:spPr>
        <p:txBody>
          <a:bodyPr/>
          <a:lstStyle/>
          <a:p>
            <a:endParaRPr lang="en-US" dirty="0"/>
          </a:p>
        </p:txBody>
      </p:sp>
      <p:sp>
        <p:nvSpPr>
          <p:cNvPr id="15" name="Rectangle 14"/>
          <p:cNvSpPr/>
          <p:nvPr userDrawn="1"/>
        </p:nvSpPr>
        <p:spPr>
          <a:xfrm>
            <a:off x="6988967" y="1741715"/>
            <a:ext cx="428100" cy="3374570"/>
          </a:xfrm>
          <a:prstGeom prst="rect">
            <a:avLst/>
          </a:prstGeom>
          <a:solidFill>
            <a:srgbClr val="FEB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Tree>
    <p:extLst>
      <p:ext uri="{BB962C8B-B14F-4D97-AF65-F5344CB8AC3E}">
        <p14:creationId xmlns:p14="http://schemas.microsoft.com/office/powerpoint/2010/main" val="2902661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parison">
    <p:spTree>
      <p:nvGrpSpPr>
        <p:cNvPr id="1" name=""/>
        <p:cNvGrpSpPr/>
        <p:nvPr/>
      </p:nvGrpSpPr>
      <p:grpSpPr>
        <a:xfrm>
          <a:off x="0" y="0"/>
          <a:ext cx="0" cy="0"/>
          <a:chOff x="0" y="0"/>
          <a:chExt cx="0" cy="0"/>
        </a:xfrm>
      </p:grpSpPr>
      <p:sp>
        <p:nvSpPr>
          <p:cNvPr id="5" name="Rectangle 4"/>
          <p:cNvSpPr/>
          <p:nvPr userDrawn="1"/>
        </p:nvSpPr>
        <p:spPr>
          <a:xfrm>
            <a:off x="1464787" y="3616476"/>
            <a:ext cx="10441647" cy="3241524"/>
          </a:xfrm>
          <a:prstGeom prst="rect">
            <a:avLst/>
          </a:prstGeom>
          <a:solidFill>
            <a:srgbClr val="FEB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p:nvPr>
        </p:nvSpPr>
        <p:spPr/>
        <p:txBody>
          <a:bodyPr>
            <a:normAutofit/>
          </a:bodyPr>
          <a:lstStyle>
            <a:lvl1pPr>
              <a:defRPr sz="4320"/>
            </a:lvl1pPr>
          </a:lstStyle>
          <a:p>
            <a:r>
              <a:rPr lang="en-US" dirty="0"/>
              <a:t>Click to edit Master title style</a:t>
            </a:r>
          </a:p>
        </p:txBody>
      </p:sp>
      <p:sp>
        <p:nvSpPr>
          <p:cNvPr id="9" name="Content Placeholder 3"/>
          <p:cNvSpPr>
            <a:spLocks noGrp="1"/>
          </p:cNvSpPr>
          <p:nvPr>
            <p:ph sz="half" idx="2"/>
          </p:nvPr>
        </p:nvSpPr>
        <p:spPr>
          <a:xfrm>
            <a:off x="1841061" y="3989125"/>
            <a:ext cx="2971404" cy="2493910"/>
          </a:xfrm>
        </p:spPr>
        <p:txBody>
          <a:bodyPr/>
          <a:lstStyle>
            <a:lvl1pPr>
              <a:defRPr sz="1680">
                <a:solidFill>
                  <a:srgbClr val="FFFFFF"/>
                </a:solidFill>
              </a:defRPr>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p:txBody>
      </p:sp>
      <p:sp>
        <p:nvSpPr>
          <p:cNvPr id="10" name="Content Placeholder 5"/>
          <p:cNvSpPr>
            <a:spLocks noGrp="1"/>
          </p:cNvSpPr>
          <p:nvPr>
            <p:ph sz="quarter" idx="4"/>
          </p:nvPr>
        </p:nvSpPr>
        <p:spPr>
          <a:xfrm>
            <a:off x="5212588" y="3989125"/>
            <a:ext cx="2971405" cy="2493910"/>
          </a:xfrm>
        </p:spPr>
        <p:txBody>
          <a:bodyPr/>
          <a:lstStyle>
            <a:lvl1pPr>
              <a:defRPr sz="1680">
                <a:solidFill>
                  <a:srgbClr val="FFFFFF"/>
                </a:solidFill>
              </a:defRPr>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p:txBody>
      </p:sp>
      <p:sp>
        <p:nvSpPr>
          <p:cNvPr id="15" name="Content Placeholder 5"/>
          <p:cNvSpPr>
            <a:spLocks noGrp="1"/>
          </p:cNvSpPr>
          <p:nvPr>
            <p:ph sz="quarter" idx="12"/>
          </p:nvPr>
        </p:nvSpPr>
        <p:spPr>
          <a:xfrm>
            <a:off x="8584116" y="3989125"/>
            <a:ext cx="2971405" cy="2493910"/>
          </a:xfrm>
        </p:spPr>
        <p:txBody>
          <a:bodyPr/>
          <a:lstStyle>
            <a:lvl1pPr>
              <a:defRPr sz="1680">
                <a:solidFill>
                  <a:srgbClr val="FFFFFF"/>
                </a:solidFill>
              </a:defRPr>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p:txBody>
      </p:sp>
      <p:sp>
        <p:nvSpPr>
          <p:cNvPr id="16" name="Picture Placeholder 15"/>
          <p:cNvSpPr>
            <a:spLocks noGrp="1"/>
          </p:cNvSpPr>
          <p:nvPr>
            <p:ph type="pic" sz="quarter" idx="13" hasCustomPrompt="1"/>
          </p:nvPr>
        </p:nvSpPr>
        <p:spPr>
          <a:xfrm>
            <a:off x="2338918" y="1983106"/>
            <a:ext cx="1987549" cy="1790700"/>
          </a:xfrm>
        </p:spPr>
        <p:txBody>
          <a:bodyPr/>
          <a:lstStyle/>
          <a:p>
            <a:r>
              <a:rPr lang="en-US" dirty="0"/>
              <a:t>Icon</a:t>
            </a:r>
          </a:p>
        </p:txBody>
      </p:sp>
      <p:sp>
        <p:nvSpPr>
          <p:cNvPr id="17" name="Picture Placeholder 15"/>
          <p:cNvSpPr>
            <a:spLocks noGrp="1"/>
          </p:cNvSpPr>
          <p:nvPr>
            <p:ph type="pic" sz="quarter" idx="14" hasCustomPrompt="1"/>
          </p:nvPr>
        </p:nvSpPr>
        <p:spPr>
          <a:xfrm>
            <a:off x="5701861" y="1983106"/>
            <a:ext cx="1987549" cy="1790700"/>
          </a:xfrm>
        </p:spPr>
        <p:txBody>
          <a:bodyPr/>
          <a:lstStyle/>
          <a:p>
            <a:r>
              <a:rPr lang="en-US" dirty="0"/>
              <a:t>Icon</a:t>
            </a:r>
          </a:p>
        </p:txBody>
      </p:sp>
      <p:sp>
        <p:nvSpPr>
          <p:cNvPr id="18" name="Picture Placeholder 15"/>
          <p:cNvSpPr>
            <a:spLocks noGrp="1"/>
          </p:cNvSpPr>
          <p:nvPr>
            <p:ph type="pic" sz="quarter" idx="15" hasCustomPrompt="1"/>
          </p:nvPr>
        </p:nvSpPr>
        <p:spPr>
          <a:xfrm>
            <a:off x="9074903" y="1983106"/>
            <a:ext cx="1987549" cy="1790700"/>
          </a:xfrm>
        </p:spPr>
        <p:txBody>
          <a:bodyPr/>
          <a:lstStyle/>
          <a:p>
            <a:r>
              <a:rPr lang="en-US" dirty="0"/>
              <a:t>Icon</a:t>
            </a:r>
          </a:p>
        </p:txBody>
      </p:sp>
      <p:cxnSp>
        <p:nvCxnSpPr>
          <p:cNvPr id="21" name="Straight Connector 20"/>
          <p:cNvCxnSpPr/>
          <p:nvPr userDrawn="1"/>
        </p:nvCxnSpPr>
        <p:spPr>
          <a:xfrm>
            <a:off x="1841061" y="1782763"/>
            <a:ext cx="10350939" cy="0"/>
          </a:xfrm>
          <a:prstGeom prst="line">
            <a:avLst/>
          </a:prstGeom>
          <a:ln>
            <a:solidFill>
              <a:srgbClr val="FEB91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271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95484" y="639763"/>
            <a:ext cx="4743763" cy="1143000"/>
          </a:xfrm>
        </p:spPr>
        <p:txBody>
          <a:bodyPr/>
          <a:lstStyle>
            <a:lvl1pPr>
              <a:defRPr baseline="0"/>
            </a:lvl1pPr>
          </a:lstStyle>
          <a:p>
            <a:r>
              <a:rPr lang="en-US" dirty="0"/>
              <a:t>Click to edit Title Style</a:t>
            </a:r>
          </a:p>
        </p:txBody>
      </p:sp>
      <p:sp>
        <p:nvSpPr>
          <p:cNvPr id="3" name="Text Placeholder 2"/>
          <p:cNvSpPr>
            <a:spLocks noGrp="1"/>
          </p:cNvSpPr>
          <p:nvPr>
            <p:ph type="body" idx="1"/>
          </p:nvPr>
        </p:nvSpPr>
        <p:spPr>
          <a:xfrm>
            <a:off x="7095483" y="2176138"/>
            <a:ext cx="4743763" cy="639762"/>
          </a:xfrm>
        </p:spPr>
        <p:txBody>
          <a:bodyPr anchor="t">
            <a:normAutofit/>
          </a:bodyPr>
          <a:lstStyle>
            <a:lvl1pPr marL="0" indent="0">
              <a:buNone/>
              <a:defRPr sz="1920" b="1">
                <a:solidFill>
                  <a:srgbClr val="4F81BD"/>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4" name="Content Placeholder 3"/>
          <p:cNvSpPr>
            <a:spLocks noGrp="1"/>
          </p:cNvSpPr>
          <p:nvPr>
            <p:ph sz="half" idx="2"/>
          </p:nvPr>
        </p:nvSpPr>
        <p:spPr>
          <a:xfrm>
            <a:off x="7095483" y="2815900"/>
            <a:ext cx="4743763" cy="3582481"/>
          </a:xfrm>
        </p:spPr>
        <p:txBody>
          <a:bodyPr/>
          <a:lstStyle>
            <a:lvl1pPr>
              <a:defRPr sz="1680"/>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p:nvPr>
        </p:nvSpPr>
        <p:spPr>
          <a:xfrm>
            <a:off x="-1" y="0"/>
            <a:ext cx="6316055" cy="6858000"/>
          </a:xfrm>
        </p:spPr>
        <p:txBody>
          <a:bodyPr/>
          <a:lstStyle/>
          <a:p>
            <a:endParaRPr lang="en-US" dirty="0"/>
          </a:p>
        </p:txBody>
      </p:sp>
      <p:sp>
        <p:nvSpPr>
          <p:cNvPr id="9" name="Rectangle 8"/>
          <p:cNvSpPr/>
          <p:nvPr userDrawn="1"/>
        </p:nvSpPr>
        <p:spPr>
          <a:xfrm>
            <a:off x="6102003" y="1741715"/>
            <a:ext cx="428100" cy="3374570"/>
          </a:xfrm>
          <a:prstGeom prst="rect">
            <a:avLst/>
          </a:prstGeom>
          <a:solidFill>
            <a:srgbClr val="FEB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cxnSp>
        <p:nvCxnSpPr>
          <p:cNvPr id="10" name="Straight Connector 9"/>
          <p:cNvCxnSpPr/>
          <p:nvPr userDrawn="1"/>
        </p:nvCxnSpPr>
        <p:spPr>
          <a:xfrm>
            <a:off x="7095483" y="1782763"/>
            <a:ext cx="5096517" cy="0"/>
          </a:xfrm>
          <a:prstGeom prst="line">
            <a:avLst/>
          </a:prstGeom>
          <a:ln>
            <a:solidFill>
              <a:srgbClr val="FEB91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6759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10092248" y="0"/>
            <a:ext cx="2099752" cy="6858000"/>
          </a:xfrm>
          <a:prstGeom prst="rect">
            <a:avLst/>
          </a:prstGeom>
          <a:solidFill>
            <a:srgbClr val="FEB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 name="Title 1"/>
          <p:cNvSpPr>
            <a:spLocks noGrp="1"/>
          </p:cNvSpPr>
          <p:nvPr>
            <p:ph type="title"/>
          </p:nvPr>
        </p:nvSpPr>
        <p:spPr>
          <a:xfrm>
            <a:off x="1841061" y="732670"/>
            <a:ext cx="3860800" cy="1162050"/>
          </a:xfrm>
        </p:spPr>
        <p:txBody>
          <a:bodyPr anchor="b"/>
          <a:lstStyle>
            <a:lvl1pPr algn="l">
              <a:defRPr sz="2400" b="1"/>
            </a:lvl1pPr>
          </a:lstStyle>
          <a:p>
            <a:r>
              <a:rPr lang="en-US"/>
              <a:t>Click to edit Master title style</a:t>
            </a:r>
          </a:p>
        </p:txBody>
      </p:sp>
      <p:sp>
        <p:nvSpPr>
          <p:cNvPr id="4" name="Text Placeholder 3"/>
          <p:cNvSpPr>
            <a:spLocks noGrp="1"/>
          </p:cNvSpPr>
          <p:nvPr>
            <p:ph type="body" sz="half" idx="2"/>
          </p:nvPr>
        </p:nvSpPr>
        <p:spPr>
          <a:xfrm>
            <a:off x="1841061" y="1894720"/>
            <a:ext cx="3860800"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able Placeholder 10"/>
          <p:cNvSpPr>
            <a:spLocks noGrp="1"/>
          </p:cNvSpPr>
          <p:nvPr>
            <p:ph type="tbl" sz="quarter" idx="12"/>
          </p:nvPr>
        </p:nvSpPr>
        <p:spPr>
          <a:xfrm>
            <a:off x="6034618" y="733426"/>
            <a:ext cx="5750983" cy="5852160"/>
          </a:xfrm>
        </p:spPr>
        <p:txBody>
          <a:bodyPr/>
          <a:lstStyle/>
          <a:p>
            <a:endParaRPr lang="en-US" dirty="0"/>
          </a:p>
        </p:txBody>
      </p:sp>
    </p:spTree>
    <p:extLst>
      <p:ext uri="{BB962C8B-B14F-4D97-AF65-F5344CB8AC3E}">
        <p14:creationId xmlns:p14="http://schemas.microsoft.com/office/powerpoint/2010/main" val="2117317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p:spPr>
        <p:txBody>
          <a:bodyPr/>
          <a:lstStyle>
            <a:lvl1pPr>
              <a:defRPr>
                <a:solidFill>
                  <a:schemeClr val="bg1"/>
                </a:solidFill>
              </a:defRPr>
            </a:lvl1pPr>
          </a:lstStyle>
          <a:p>
            <a:endParaRPr lang="en-US" dirty="0"/>
          </a:p>
        </p:txBody>
      </p:sp>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074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EEA6-5219-4B16-95EA-3F5371731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BE6534-08FC-4BC1-A310-87F64592E4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F84862-A8D0-4CB2-AC22-F08615031F3D}"/>
              </a:ext>
            </a:extLst>
          </p:cNvPr>
          <p:cNvSpPr>
            <a:spLocks noGrp="1"/>
          </p:cNvSpPr>
          <p:nvPr>
            <p:ph type="dt" sz="half" idx="10"/>
          </p:nvPr>
        </p:nvSpPr>
        <p:spPr/>
        <p:txBody>
          <a:bodyPr/>
          <a:lstStyle/>
          <a:p>
            <a:fld id="{2827137E-2885-4703-AE84-912B35A2E06B}" type="datetimeFigureOut">
              <a:rPr lang="en-US" smtClean="0"/>
              <a:t>5/30/19</a:t>
            </a:fld>
            <a:endParaRPr lang="en-US" dirty="0"/>
          </a:p>
        </p:txBody>
      </p:sp>
      <p:sp>
        <p:nvSpPr>
          <p:cNvPr id="5" name="Footer Placeholder 4">
            <a:extLst>
              <a:ext uri="{FF2B5EF4-FFF2-40B4-BE49-F238E27FC236}">
                <a16:creationId xmlns:a16="http://schemas.microsoft.com/office/drawing/2014/main" id="{9111AE6D-7145-4499-8C34-9A76830022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BC2F7C-4BC9-4BC7-9CF1-4C8D677F95BA}"/>
              </a:ext>
            </a:extLst>
          </p:cNvPr>
          <p:cNvSpPr>
            <a:spLocks noGrp="1"/>
          </p:cNvSpPr>
          <p:nvPr>
            <p:ph type="sldNum" sz="quarter" idx="12"/>
          </p:nvPr>
        </p:nvSpPr>
        <p:spPr/>
        <p:txBody>
          <a:bodyPr/>
          <a:lstStyle/>
          <a:p>
            <a:fld id="{E100B0FB-1712-4A05-8F92-2FE50EB1ED15}" type="slidenum">
              <a:rPr lang="en-US" smtClean="0"/>
              <a:t>‹#›</a:t>
            </a:fld>
            <a:endParaRPr lang="en-US" dirty="0"/>
          </a:p>
        </p:txBody>
      </p:sp>
    </p:spTree>
    <p:extLst>
      <p:ext uri="{BB962C8B-B14F-4D97-AF65-F5344CB8AC3E}">
        <p14:creationId xmlns:p14="http://schemas.microsoft.com/office/powerpoint/2010/main" val="1051324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1"/>
          <p:cNvSpPr>
            <a:spLocks noGrp="1"/>
          </p:cNvSpPr>
          <p:nvPr>
            <p:ph type="title"/>
          </p:nvPr>
        </p:nvSpPr>
        <p:spPr>
          <a:xfrm>
            <a:off x="1841062" y="639763"/>
            <a:ext cx="9741337" cy="1143000"/>
          </a:xfrm>
        </p:spPr>
        <p:txBody>
          <a:bodyPr/>
          <a:lstStyle/>
          <a:p>
            <a:r>
              <a:rPr lang="en-US" dirty="0"/>
              <a:t>Click to edit Master title style</a:t>
            </a:r>
          </a:p>
        </p:txBody>
      </p:sp>
      <p:sp>
        <p:nvSpPr>
          <p:cNvPr id="9" name="Content Placeholder 3"/>
          <p:cNvSpPr>
            <a:spLocks noGrp="1"/>
          </p:cNvSpPr>
          <p:nvPr>
            <p:ph sz="half" idx="2"/>
          </p:nvPr>
        </p:nvSpPr>
        <p:spPr>
          <a:xfrm>
            <a:off x="1841061" y="2005520"/>
            <a:ext cx="4743763" cy="2360862"/>
          </a:xfrm>
        </p:spPr>
        <p:txBody>
          <a:bodyPr/>
          <a:lstStyle>
            <a:lvl1pPr>
              <a:defRPr sz="1680"/>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5"/>
          <p:cNvSpPr>
            <a:spLocks noGrp="1"/>
          </p:cNvSpPr>
          <p:nvPr>
            <p:ph sz="quarter" idx="4"/>
          </p:nvPr>
        </p:nvSpPr>
        <p:spPr>
          <a:xfrm>
            <a:off x="6838636" y="2005520"/>
            <a:ext cx="4743765" cy="2360862"/>
          </a:xfrm>
        </p:spPr>
        <p:txBody>
          <a:bodyPr/>
          <a:lstStyle>
            <a:lvl1pPr>
              <a:defRPr sz="1680"/>
            </a:lvl1pPr>
            <a:lvl2pPr>
              <a:defRPr sz="1440"/>
            </a:lvl2pPr>
            <a:lvl3pPr>
              <a:defRPr sz="1440"/>
            </a:lvl3pPr>
            <a:lvl4pPr>
              <a:defRPr sz="1440"/>
            </a:lvl4pPr>
            <a:lvl5pPr>
              <a:defRPr sz="1440"/>
            </a:lvl5pPr>
            <a:lvl6pPr>
              <a:defRPr sz="1920"/>
            </a:lvl6pPr>
            <a:lvl7pPr>
              <a:defRPr sz="1920"/>
            </a:lvl7pPr>
            <a:lvl8pPr>
              <a:defRPr sz="1920"/>
            </a:lvl8pPr>
            <a:lvl9pPr>
              <a:defRPr sz="192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2" hasCustomPrompt="1"/>
          </p:nvPr>
        </p:nvSpPr>
        <p:spPr>
          <a:xfrm>
            <a:off x="1841501" y="4680586"/>
            <a:ext cx="10350500" cy="2177414"/>
          </a:xfrm>
        </p:spPr>
        <p:txBody>
          <a:bodyPr/>
          <a:lstStyle/>
          <a:p>
            <a:r>
              <a:rPr lang="en-US" dirty="0"/>
              <a:t>Photo or Chart</a:t>
            </a:r>
          </a:p>
        </p:txBody>
      </p:sp>
      <p:cxnSp>
        <p:nvCxnSpPr>
          <p:cNvPr id="16" name="Straight Connector 15"/>
          <p:cNvCxnSpPr/>
          <p:nvPr userDrawn="1"/>
        </p:nvCxnSpPr>
        <p:spPr>
          <a:xfrm>
            <a:off x="1841061" y="1782763"/>
            <a:ext cx="10350939" cy="0"/>
          </a:xfrm>
          <a:prstGeom prst="line">
            <a:avLst/>
          </a:prstGeom>
          <a:ln>
            <a:solidFill>
              <a:srgbClr val="FEB91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553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Triangle 6"/>
          <p:cNvSpPr/>
          <p:nvPr userDrawn="1"/>
        </p:nvSpPr>
        <p:spPr>
          <a:xfrm rot="10800000">
            <a:off x="0" y="0"/>
            <a:ext cx="1188720" cy="3035808"/>
          </a:xfrm>
          <a:prstGeom prst="triangle">
            <a:avLst>
              <a:gd name="adj" fmla="val 99612"/>
            </a:avLst>
          </a:prstGeom>
          <a:solidFill>
            <a:srgbClr val="7DEAF8">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solidFill>
            <a:srgbClr val="323232"/>
          </a:solidFill>
          <a:effectLst>
            <a:outerShdw blurRad="50800" dist="76200" dir="2700000" algn="tl" rotWithShape="0">
              <a:prstClr val="black">
                <a:alpha val="21000"/>
              </a:prstClr>
            </a:outerShdw>
          </a:effectLst>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609345"/>
            <a:ext cx="10002858" cy="4432018"/>
          </a:xfrm>
        </p:spPr>
        <p:txBody>
          <a:bodyPr/>
          <a:lstStyle>
            <a:lvl1pPr marL="635000" indent="-635000">
              <a:spcAft>
                <a:spcPts val="600"/>
              </a:spcAft>
              <a:buClr>
                <a:srgbClr val="0C3943"/>
              </a:buClr>
              <a:buSzPct val="110000"/>
              <a:buFont typeface="Wingdings" charset="2"/>
              <a:buChar char="q"/>
              <a:tabLst/>
              <a:defRPr sz="3200">
                <a:latin typeface="Franklin Gothic Medium Cond" charset="0"/>
                <a:ea typeface="Franklin Gothic Medium Cond" charset="0"/>
                <a:cs typeface="Franklin Gothic Medium Cond" charset="0"/>
              </a:defRPr>
            </a:lvl1pPr>
            <a:lvl2pPr marL="1323975" indent="-344488">
              <a:buClr>
                <a:srgbClr val="0C3943"/>
              </a:buClr>
              <a:buSzPct val="100000"/>
              <a:buFont typeface="Wingdings" charset="2"/>
              <a:buChar char="§"/>
              <a:tabLst/>
              <a:defRPr sz="2400">
                <a:latin typeface="Franklin Gothic Medium Cond" charset="0"/>
                <a:ea typeface="Franklin Gothic Medium Cond" charset="0"/>
                <a:cs typeface="Franklin Gothic Medium Cond" charset="0"/>
              </a:defRPr>
            </a:lvl2pPr>
            <a:lvl3pPr>
              <a:defRPr sz="2000">
                <a:latin typeface="Franklin Gothic Medium Cond" charset="0"/>
                <a:ea typeface="Franklin Gothic Medium Cond" charset="0"/>
                <a:cs typeface="Franklin Gothic Medium Cond" charset="0"/>
              </a:defRPr>
            </a:lvl3pPr>
            <a:lvl4pPr>
              <a:defRPr>
                <a:latin typeface="Franklin Gothic Medium Cond" charset="0"/>
                <a:ea typeface="Franklin Gothic Medium Cond" charset="0"/>
                <a:cs typeface="Franklin Gothic Medium Cond" charset="0"/>
              </a:defRPr>
            </a:lvl4pPr>
            <a:lvl5pPr>
              <a:defRPr>
                <a:latin typeface="Franklin Gothic Medium Cond" charset="0"/>
                <a:ea typeface="Franklin Gothic Medium Cond" charset="0"/>
                <a:cs typeface="Franklin Gothic Medium Cond"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196524599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pic>
        <p:nvPicPr>
          <p:cNvPr id="7" name="Picture 6" descr="Kuunika_Logo_FullColor-14.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62375" y="834805"/>
            <a:ext cx="8093912" cy="3011258"/>
          </a:xfrm>
          <a:prstGeom prst="rect">
            <a:avLst/>
          </a:prstGeom>
        </p:spPr>
      </p:pic>
      <p:cxnSp>
        <p:nvCxnSpPr>
          <p:cNvPr id="8" name="Straight Connector 7"/>
          <p:cNvCxnSpPr/>
          <p:nvPr userDrawn="1"/>
        </p:nvCxnSpPr>
        <p:spPr>
          <a:xfrm>
            <a:off x="2769994" y="3592285"/>
            <a:ext cx="6652015" cy="0"/>
          </a:xfrm>
          <a:prstGeom prst="line">
            <a:avLst/>
          </a:prstGeom>
          <a:ln w="6350" cmpd="sng">
            <a:solidFill>
              <a:srgbClr val="FEB91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977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sp>
        <p:nvSpPr>
          <p:cNvPr id="8" name="TextBox 7"/>
          <p:cNvSpPr txBox="1"/>
          <p:nvPr/>
        </p:nvSpPr>
        <p:spPr>
          <a:xfrm>
            <a:off x="-32324" y="5251938"/>
            <a:ext cx="6986955" cy="1643674"/>
          </a:xfrm>
          <a:prstGeom prst="rect">
            <a:avLst/>
          </a:prstGeom>
          <a:solidFill>
            <a:schemeClr val="tx1"/>
          </a:solidFill>
          <a:ln>
            <a:noFill/>
          </a:ln>
        </p:spPr>
        <p:txBody>
          <a:bodyPr wrap="square" rtlCol="0" anchor="ctr">
            <a:noAutofit/>
          </a:bodyPr>
          <a:lstStyle/>
          <a:p>
            <a:pPr algn="ctr"/>
            <a:endParaRPr lang="en-US" sz="2800" dirty="0">
              <a:solidFill>
                <a:schemeClr val="bg1"/>
              </a:solidFill>
              <a:latin typeface="Futura Medium" charset="0"/>
              <a:ea typeface="Futura Medium" charset="0"/>
              <a:cs typeface="Futura Medium" charset="0"/>
            </a:endParaRPr>
          </a:p>
          <a:p>
            <a:pPr algn="ctr"/>
            <a:endParaRPr lang="en-US" sz="2800" dirty="0">
              <a:latin typeface="Futura Medium" charset="0"/>
              <a:ea typeface="Futura Medium" charset="0"/>
              <a:cs typeface="Futura Medium" charset="0"/>
            </a:endParaRPr>
          </a:p>
        </p:txBody>
      </p:sp>
      <p:sp>
        <p:nvSpPr>
          <p:cNvPr id="9" name="Rectangle 8"/>
          <p:cNvSpPr/>
          <p:nvPr/>
        </p:nvSpPr>
        <p:spPr>
          <a:xfrm>
            <a:off x="6986958" y="5251938"/>
            <a:ext cx="5205047" cy="1621302"/>
          </a:xfrm>
          <a:prstGeom prst="rect">
            <a:avLst/>
          </a:prstGeom>
          <a:solidFill>
            <a:schemeClr val="tx1"/>
          </a:solidFill>
        </p:spPr>
        <p:txBody>
          <a:bodyPr wrap="square" anchor="ctr">
            <a:noAutofit/>
          </a:bodyPr>
          <a:lstStyle/>
          <a:p>
            <a:endParaRPr lang="en-US" sz="1800" dirty="0">
              <a:solidFill>
                <a:schemeClr val="bg1"/>
              </a:solidFill>
              <a:latin typeface="Futura Medium" charset="0"/>
              <a:ea typeface="Futura Medium" charset="0"/>
              <a:cs typeface="Futura Medium" charset="0"/>
            </a:endParaRPr>
          </a:p>
        </p:txBody>
      </p:sp>
      <p:sp>
        <p:nvSpPr>
          <p:cNvPr id="10" name="TextBox 9"/>
          <p:cNvSpPr txBox="1"/>
          <p:nvPr/>
        </p:nvSpPr>
        <p:spPr>
          <a:xfrm>
            <a:off x="11277606" y="7151077"/>
            <a:ext cx="184731" cy="369332"/>
          </a:xfrm>
          <a:prstGeom prst="rect">
            <a:avLst/>
          </a:prstGeom>
          <a:noFill/>
        </p:spPr>
        <p:txBody>
          <a:bodyPr wrap="none" rtlCol="0">
            <a:spAutoFit/>
          </a:bodyPr>
          <a:lstStyle/>
          <a:p>
            <a:endParaRPr lang="en-US" sz="1800" dirty="0">
              <a:latin typeface="Futura Medium" charset="0"/>
            </a:endParaRPr>
          </a:p>
        </p:txBody>
      </p:sp>
      <p:cxnSp>
        <p:nvCxnSpPr>
          <p:cNvPr id="11" name="Straight Connector 10"/>
          <p:cNvCxnSpPr/>
          <p:nvPr/>
        </p:nvCxnSpPr>
        <p:spPr>
          <a:xfrm>
            <a:off x="6981524" y="5297016"/>
            <a:ext cx="0" cy="1554480"/>
          </a:xfrm>
          <a:prstGeom prst="line">
            <a:avLst/>
          </a:prstGeom>
          <a:ln w="95250" cap="sq">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p:nvPr>
        </p:nvSpPr>
        <p:spPr>
          <a:xfrm>
            <a:off x="7188496" y="5404932"/>
            <a:ext cx="3882445" cy="650045"/>
          </a:xfrm>
          <a:ln>
            <a:noFill/>
          </a:ln>
        </p:spPr>
        <p:txBody>
          <a:bodyPr>
            <a:noAutofit/>
          </a:bodyPr>
          <a:lstStyle>
            <a:lvl1pPr marL="0" indent="0">
              <a:buNone/>
              <a:defRPr sz="1800">
                <a:solidFill>
                  <a:schemeClr val="bg1"/>
                </a:solidFill>
              </a:defRPr>
            </a:lvl1pPr>
            <a:lvl2pPr marL="457178" indent="0">
              <a:buNone/>
              <a:defRPr/>
            </a:lvl2pPr>
            <a:lvl3pPr marL="914354" indent="0">
              <a:buNone/>
              <a:defRPr/>
            </a:lvl3pPr>
            <a:lvl4pPr marL="1371532" indent="0">
              <a:buNone/>
              <a:defRPr/>
            </a:lvl4pPr>
            <a:lvl5pPr marL="1828709" indent="0">
              <a:buNone/>
              <a:defRPr/>
            </a:lvl5pPr>
          </a:lstStyle>
          <a:p>
            <a:pPr lvl="0"/>
            <a:r>
              <a:rPr lang="en-US"/>
              <a:t>Click to edit Master text styles</a:t>
            </a:r>
          </a:p>
        </p:txBody>
      </p:sp>
      <p:sp>
        <p:nvSpPr>
          <p:cNvPr id="17" name="Text Placeholder 13"/>
          <p:cNvSpPr>
            <a:spLocks noGrp="1"/>
          </p:cNvSpPr>
          <p:nvPr>
            <p:ph type="body" sz="quarter" idx="11" hasCustomPrompt="1"/>
          </p:nvPr>
        </p:nvSpPr>
        <p:spPr>
          <a:xfrm>
            <a:off x="464177" y="5670213"/>
            <a:ext cx="6010115" cy="769512"/>
          </a:xfrm>
          <a:ln>
            <a:noFill/>
          </a:ln>
        </p:spPr>
        <p:txBody>
          <a:bodyPr anchor="ctr"/>
          <a:lstStyle>
            <a:lvl1pPr marL="0" indent="0" algn="ctr">
              <a:buNone/>
              <a:defRPr>
                <a:solidFill>
                  <a:schemeClr val="bg1"/>
                </a:solidFill>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CLICK TO EDIT MASTER TEXT STYLES</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0678" y="1461131"/>
            <a:ext cx="7908837" cy="2666630"/>
          </a:xfrm>
          <a:prstGeom prst="rect">
            <a:avLst/>
          </a:prstGeom>
        </p:spPr>
      </p:pic>
    </p:spTree>
    <p:extLst>
      <p:ext uri="{BB962C8B-B14F-4D97-AF65-F5344CB8AC3E}">
        <p14:creationId xmlns:p14="http://schemas.microsoft.com/office/powerpoint/2010/main" val="28185324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61347" y="200352"/>
            <a:ext cx="11630733" cy="603981"/>
          </a:xfrm>
          <a:prstGeom prst="rect">
            <a:avLst/>
          </a:prstGeom>
        </p:spPr>
        <p:txBody>
          <a:bodyPr anchor="t">
            <a:noAutofit/>
          </a:bodyPr>
          <a:lstStyle>
            <a:lvl1pPr>
              <a:defRPr sz="2667" b="0">
                <a:solidFill>
                  <a:schemeClr val="tx1"/>
                </a:solidFill>
              </a:defRPr>
            </a:lvl1pPr>
          </a:lstStyle>
          <a:p>
            <a:r>
              <a:rPr lang="en-US" dirty="0"/>
              <a:t>Title text</a:t>
            </a:r>
          </a:p>
        </p:txBody>
      </p:sp>
      <p:sp>
        <p:nvSpPr>
          <p:cNvPr id="8" name="Shape 42"/>
          <p:cNvSpPr>
            <a:spLocks noGrp="1"/>
          </p:cNvSpPr>
          <p:nvPr>
            <p:ph type="sldNum" sz="quarter" idx="2"/>
          </p:nvPr>
        </p:nvSpPr>
        <p:spPr>
          <a:xfrm>
            <a:off x="308518" y="6340177"/>
            <a:ext cx="624383" cy="372535"/>
          </a:xfrm>
          <a:prstGeom prst="rect">
            <a:avLst/>
          </a:prstGeom>
        </p:spPr>
        <p:txBody>
          <a:bodyPr/>
          <a:lstStyle>
            <a:lvl1pPr algn="l">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12064943" y="2832016"/>
            <a:ext cx="138935" cy="1153909"/>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sz="2400" dirty="0"/>
          </a:p>
        </p:txBody>
      </p:sp>
      <p:sp>
        <p:nvSpPr>
          <p:cNvPr id="20" name="object 9"/>
          <p:cNvSpPr/>
          <p:nvPr userDrawn="1"/>
        </p:nvSpPr>
        <p:spPr>
          <a:xfrm>
            <a:off x="-11893" y="2832016"/>
            <a:ext cx="138935" cy="1153909"/>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sz="240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13113" y="6015481"/>
            <a:ext cx="1212887" cy="620353"/>
          </a:xfrm>
          <a:prstGeom prst="rect">
            <a:avLst/>
          </a:prstGeom>
        </p:spPr>
      </p:pic>
    </p:spTree>
    <p:extLst>
      <p:ext uri="{BB962C8B-B14F-4D97-AF65-F5344CB8AC3E}">
        <p14:creationId xmlns:p14="http://schemas.microsoft.com/office/powerpoint/2010/main" val="124610024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EEA6-5219-4B16-95EA-3F5371731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BE6534-08FC-4BC1-A310-87F64592E4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F84862-A8D0-4CB2-AC22-F08615031F3D}"/>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111AE6D-7145-4499-8C34-9A76830022EC}"/>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F1BC2F7C-4BC9-4BC7-9CF1-4C8D677F95BA}"/>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2C326-252D-4BA3-8252-2334397BF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4F2214-33E1-4094-B695-7B1BC3ED98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049E9-DEB3-4983-A4AA-1C73997F1AFB}"/>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2C523703-3FE0-46B4-94AA-0D905D86BBB2}"/>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9D83940-A05A-4F1B-9FCC-15F1F1B9F356}"/>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E079-F3E1-4DCF-98F7-9908B2A1D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CDD7C1-24CA-423C-B374-4F86ED92E9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E21F02-63C8-44F0-8004-A95ED2021A4D}"/>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4ADEBC1A-8538-4B74-989F-5AA81BE751A0}"/>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8E38DC4E-B8D2-4CC5-9AF7-B421F1C93984}"/>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04A1D-9980-454A-BABB-0EBDD7DBE0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CD2A0-9FCC-491D-BC52-6388BD3B17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7FEE8-E5FA-4835-9FB0-61753ECBEB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04A9C4-DCAF-43F0-BDF4-A91A430D8345}"/>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1775DC1E-FA4F-41DB-AD1C-1ED35018022E}"/>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B5415F67-0F78-4959-9C41-AA5D3BC14F85}"/>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068B-0D6E-407A-B581-CC38F468C3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562BFB-D059-471E-BF04-11AB2CE6D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4D4D9B-0856-4D05-931A-A6E6A4EE58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A79BCB-2041-4971-B9F3-1397289E8D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F5ECE2D-181E-4E2C-BAF9-5AC819CF67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0E7E4-446D-490F-ADD4-F70156A54D3E}"/>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1CB9A536-C216-494C-83D6-11FCCDB055BE}"/>
              </a:ext>
            </a:extLst>
          </p:cNvPr>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7B6386CC-661A-4B90-8A29-03B90D05CFBE}"/>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8C341-52A4-4F8A-82DE-41E72317B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FFB28F-D5F0-420E-A629-871167B82D72}"/>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0174C90E-436D-4A65-918C-ED440A168027}"/>
              </a:ext>
            </a:extLst>
          </p:cNvPr>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CDB38CFF-49B0-4982-9C26-D5E31C4BF58A}"/>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F3F60-BCE3-45C5-B213-B6E8CEF3591D}"/>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950B4A71-4F51-4AFA-AC21-CBDBCA04CACF}"/>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A71078D6-2D95-4049-9F8C-EFFFD650CBDE}"/>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7" name="Triangle 6"/>
          <p:cNvSpPr/>
          <p:nvPr userDrawn="1"/>
        </p:nvSpPr>
        <p:spPr>
          <a:xfrm rot="10800000">
            <a:off x="0" y="0"/>
            <a:ext cx="1188720" cy="3035808"/>
          </a:xfrm>
          <a:prstGeom prst="triangle">
            <a:avLst>
              <a:gd name="adj" fmla="val 99612"/>
            </a:avLst>
          </a:prstGeom>
          <a:solidFill>
            <a:srgbClr val="7DEAF8">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solidFill>
            <a:srgbClr val="323232"/>
          </a:solidFill>
          <a:effectLst>
            <a:outerShdw blurRad="50800" dist="76200" dir="2700000" algn="tl" rotWithShape="0">
              <a:prstClr val="black">
                <a:alpha val="21000"/>
              </a:prstClr>
            </a:outerShdw>
          </a:effectLst>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609345"/>
            <a:ext cx="10002858" cy="4432018"/>
          </a:xfrm>
        </p:spPr>
        <p:txBody>
          <a:bodyPr/>
          <a:lstStyle>
            <a:lvl1pPr marL="635000" indent="-635000">
              <a:spcAft>
                <a:spcPts val="600"/>
              </a:spcAft>
              <a:buClr>
                <a:srgbClr val="0C3943"/>
              </a:buClr>
              <a:buSzPct val="110000"/>
              <a:buFont typeface="Wingdings" charset="2"/>
              <a:buChar char="q"/>
              <a:tabLst/>
              <a:defRPr sz="3200">
                <a:latin typeface="Franklin Gothic Medium Cond" charset="0"/>
                <a:ea typeface="Franklin Gothic Medium Cond" charset="0"/>
                <a:cs typeface="Franklin Gothic Medium Cond" charset="0"/>
              </a:defRPr>
            </a:lvl1pPr>
            <a:lvl2pPr marL="1323975" indent="-344488">
              <a:buClr>
                <a:srgbClr val="0C3943"/>
              </a:buClr>
              <a:buSzPct val="100000"/>
              <a:buFont typeface="Wingdings" charset="2"/>
              <a:buChar char="§"/>
              <a:tabLst/>
              <a:defRPr sz="2400">
                <a:latin typeface="Franklin Gothic Medium Cond" charset="0"/>
                <a:ea typeface="Franklin Gothic Medium Cond" charset="0"/>
                <a:cs typeface="Franklin Gothic Medium Cond" charset="0"/>
              </a:defRPr>
            </a:lvl2pPr>
            <a:lvl3pPr>
              <a:defRPr sz="2000">
                <a:latin typeface="Franklin Gothic Medium Cond" charset="0"/>
                <a:ea typeface="Franklin Gothic Medium Cond" charset="0"/>
                <a:cs typeface="Franklin Gothic Medium Cond" charset="0"/>
              </a:defRPr>
            </a:lvl3pPr>
            <a:lvl4pPr>
              <a:defRPr>
                <a:latin typeface="Franklin Gothic Medium Cond" charset="0"/>
                <a:ea typeface="Franklin Gothic Medium Cond" charset="0"/>
                <a:cs typeface="Franklin Gothic Medium Cond" charset="0"/>
              </a:defRPr>
            </a:lvl4pPr>
            <a:lvl5pPr>
              <a:defRPr>
                <a:latin typeface="Franklin Gothic Medium Cond" charset="0"/>
                <a:ea typeface="Franklin Gothic Medium Cond" charset="0"/>
                <a:cs typeface="Franklin Gothic Medium Cond"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299336659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FE32-A0AF-4294-AF18-98E38D36C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276E48-695E-4BED-8AA8-1D711351C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2778E5-A9A9-4508-9310-3E36B155E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991AFA-A24C-4DC9-93E2-DAC2EB001AC8}"/>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40A42216-EB84-47EC-AA23-32D8B6C5A84B}"/>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C1677D91-C44A-4D83-B86B-D212545EC071}"/>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31AD-B287-4143-986C-3ED7FBAE97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DA3493-F070-4FF3-B89C-3FF9BC3BA9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7F29D1E-FFA6-44CE-A77B-3AFC58B9D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0A34812-6A9B-4958-B245-40CF36794B8F}"/>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C2A160F4-5346-477C-A0D2-576FD32E2389}"/>
              </a:ext>
            </a:extLst>
          </p:cNvPr>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0A00D0E8-9F7F-4350-919C-46FC4F2EF158}"/>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E0B4-4D8C-4B51-B812-ECC6A0194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3061CE-E71C-4B92-8966-9AB3C69186A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CCE5A-87B4-4E22-A34B-6F2F53E2DF28}"/>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289C27-168F-4C13-8854-5304D4644524}"/>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4A0D46B-6865-42F7-B54D-B7F6C6F308D8}"/>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9A244E-4AB5-416E-B453-4A2D6AFE64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D05810-329E-435E-A496-F2A1DB3D10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7DAD7-A331-4DB4-9AE4-79EF7F1ADF78}"/>
              </a:ext>
            </a:extLst>
          </p:cNvPr>
          <p:cNvSpPr>
            <a:spLocks noGrp="1"/>
          </p:cNvSpPr>
          <p:nvPr>
            <p:ph type="dt" sz="half" idx="10"/>
          </p:nvPr>
        </p:nvSpPr>
        <p:spPr/>
        <p:txBody>
          <a:body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F892C99-F4EF-471B-9B25-B4B694AAACEF}"/>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EAE4204-5796-480E-99AB-F70764E9C698}"/>
              </a:ext>
            </a:extLst>
          </p:cNvPr>
          <p:cNvSpPr>
            <a:spLocks noGrp="1"/>
          </p:cNvSpPr>
          <p:nvPr>
            <p:ph type="sldNum" sz="quarter" idx="12"/>
          </p:nvPr>
        </p:nvSpPr>
        <p:spPr/>
        <p:txBody>
          <a:body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33"/>
            <a:ext cx="10515600" cy="779463"/>
          </a:xfrm>
        </p:spPr>
        <p:txBody>
          <a:bodyPr/>
          <a:lstStyle/>
          <a:p>
            <a:r>
              <a:rPr lang="en-US">
                <a:latin typeface="Futura Medium" charset="0"/>
                <a:ea typeface="Futura Medium" charset="0"/>
                <a:cs typeface="Futura Medium" charset="0"/>
              </a:rPr>
              <a:t>Click to edit Master title style</a:t>
            </a:r>
            <a:endParaRPr lang="en-US" dirty="0">
              <a:latin typeface="Futura Medium" charset="0"/>
              <a:ea typeface="Futura Medium" charset="0"/>
              <a:cs typeface="Futura Medium" charset="0"/>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r="-2632"/>
          <a:stretch/>
        </p:blipFill>
        <p:spPr>
          <a:xfrm>
            <a:off x="-44604" y="0"/>
            <a:ext cx="579864" cy="6858000"/>
          </a:xfrm>
          <a:prstGeom prst="rect">
            <a:avLst/>
          </a:prstGeom>
        </p:spPr>
      </p:pic>
      <p:sp>
        <p:nvSpPr>
          <p:cNvPr id="10" name="Content Placeholder 2"/>
          <p:cNvSpPr>
            <a:spLocks noGrp="1"/>
          </p:cNvSpPr>
          <p:nvPr>
            <p:ph idx="1"/>
          </p:nvPr>
        </p:nvSpPr>
        <p:spPr>
          <a:xfrm>
            <a:off x="838200" y="1446487"/>
            <a:ext cx="10515600" cy="4351338"/>
          </a:xfrm>
        </p:spPr>
        <p:txBody>
          <a:bodyPr/>
          <a:lstStyle>
            <a:lvl2pPr>
              <a:buClr>
                <a:srgbClr val="00B0F0"/>
              </a:buClr>
              <a:defRPr/>
            </a:lvl2pPr>
            <a:lvl3pPr>
              <a:buClr>
                <a:schemeClr val="accent2"/>
              </a:buClr>
              <a:defRPr/>
            </a:lvl3pPr>
            <a:lvl4pPr>
              <a:buClr>
                <a:schemeClr val="accent4"/>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Section Header">
    <p:bg>
      <p:bgPr>
        <a:solidFill>
          <a:srgbClr val="323232"/>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0EEA772-B807-8A4D-8A25-C10151DE82C3}"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0780AF76-5E20-004E-BD22-BE17C8E881F5}" type="slidenum">
              <a:rPr lang="en-US" smtClean="0">
                <a:solidFill>
                  <a:prstClr val="black">
                    <a:tint val="75000"/>
                  </a:prstClr>
                </a:solidFill>
              </a:rPr>
              <a:pPr/>
              <a:t>‹#›</a:t>
            </a:fld>
            <a:endParaRPr lang="en-US" dirty="0">
              <a:solidFill>
                <a:prstClr val="black">
                  <a:tint val="75000"/>
                </a:prstClr>
              </a:solidFill>
            </a:endParaRPr>
          </a:p>
        </p:txBody>
      </p:sp>
      <p:sp>
        <p:nvSpPr>
          <p:cNvPr id="13" name="Text Placeholder 12"/>
          <p:cNvSpPr>
            <a:spLocks noGrp="1"/>
          </p:cNvSpPr>
          <p:nvPr>
            <p:ph type="body" sz="quarter" idx="13"/>
          </p:nvPr>
        </p:nvSpPr>
        <p:spPr>
          <a:xfrm>
            <a:off x="838200" y="2491748"/>
            <a:ext cx="10515600" cy="1865623"/>
          </a:xfrm>
        </p:spPr>
        <p:txBody>
          <a:bodyPr anchor="b">
            <a:normAutofit/>
          </a:bodyPr>
          <a:lstStyle>
            <a:lvl1pPr marL="0" indent="0" algn="l">
              <a:buNone/>
              <a:defRPr sz="4800">
                <a:solidFill>
                  <a:schemeClr val="bg1"/>
                </a:solidFill>
              </a:defRPr>
            </a:lvl1pPr>
            <a:lvl2pPr marL="457178" indent="0" algn="l">
              <a:buNone/>
              <a:defRPr sz="4400">
                <a:solidFill>
                  <a:schemeClr val="bg1"/>
                </a:solidFill>
              </a:defRPr>
            </a:lvl2pPr>
            <a:lvl3pPr marL="914354" indent="0">
              <a:buNone/>
              <a:defRPr>
                <a:solidFill>
                  <a:schemeClr val="bg1"/>
                </a:solidFill>
              </a:defRPr>
            </a:lvl3pPr>
            <a:lvl4pPr marL="1371532" indent="0">
              <a:buNone/>
              <a:defRPr>
                <a:solidFill>
                  <a:schemeClr val="bg1"/>
                </a:solidFill>
              </a:defRPr>
            </a:lvl4pPr>
            <a:lvl5pPr marL="1828709" indent="0">
              <a:buNone/>
              <a:defRPr>
                <a:solidFill>
                  <a:schemeClr val="bg1"/>
                </a:solidFill>
              </a:defRPr>
            </a:lvl5pPr>
          </a:lstStyle>
          <a:p>
            <a:pPr lvl="0"/>
            <a:r>
              <a:rPr lang="en-US"/>
              <a:t>Click to edit Master text styles</a:t>
            </a:r>
          </a:p>
          <a:p>
            <a:pPr lvl="1"/>
            <a:r>
              <a:rPr lang="en-US"/>
              <a:t>Second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46487"/>
            <a:ext cx="10515600" cy="4351338"/>
          </a:xfrm>
        </p:spPr>
        <p:txBody>
          <a:bodyPr>
            <a:normAutofit/>
          </a:bodyPr>
          <a:lstStyle>
            <a:lvl1pPr>
              <a:defRPr sz="2400"/>
            </a:lvl1pPr>
            <a:lvl2pPr>
              <a:buClr>
                <a:srgbClr val="00B0F0"/>
              </a:buClr>
              <a:defRPr sz="2000"/>
            </a:lvl2pPr>
            <a:lvl3pPr>
              <a:buClr>
                <a:schemeClr val="accent2"/>
              </a:buClr>
              <a:defRPr sz="1800"/>
            </a:lvl3pPr>
            <a:lvl4pPr>
              <a:buClr>
                <a:schemeClr val="accent4"/>
              </a:buCl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838200" y="365133"/>
            <a:ext cx="10515600" cy="779463"/>
          </a:xfrm>
        </p:spPr>
        <p:txBody>
          <a:bodyPr>
            <a:normAutofit/>
          </a:bodyPr>
          <a:lstStyle>
            <a:lvl1pPr>
              <a:defRPr sz="3600"/>
            </a:lvl1pPr>
          </a:lstStyle>
          <a:p>
            <a:r>
              <a:rPr lang="en-US">
                <a:latin typeface="Futura Medium" charset="0"/>
                <a:ea typeface="Futura Medium" charset="0"/>
                <a:cs typeface="Futura Medium" charset="0"/>
              </a:rPr>
              <a:t>Click to edit Master title style</a:t>
            </a:r>
            <a:endParaRPr lang="en-US" dirty="0">
              <a:latin typeface="Futura Medium" charset="0"/>
              <a:ea typeface="Futura Medium" charset="0"/>
              <a:cs typeface="Futura Medium" charset="0"/>
            </a:endParaRPr>
          </a:p>
        </p:txBody>
      </p:sp>
      <p:cxnSp>
        <p:nvCxnSpPr>
          <p:cNvPr id="8" name="Straight Connector 7"/>
          <p:cNvCxnSpPr/>
          <p:nvPr/>
        </p:nvCxnSpPr>
        <p:spPr>
          <a:xfrm>
            <a:off x="936709" y="1144588"/>
            <a:ext cx="10171771" cy="0"/>
          </a:xfrm>
          <a:prstGeom prst="line">
            <a:avLst/>
          </a:prstGeom>
          <a:ln w="76200" cap="sq">
            <a:solidFill>
              <a:schemeClr val="accent4"/>
            </a:solidFill>
            <a:prstDash val="soli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86196" y="5797825"/>
            <a:ext cx="2067604" cy="697136"/>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Triangle 2"/>
          <p:cNvSpPr/>
          <p:nvPr userDrawn="1"/>
        </p:nvSpPr>
        <p:spPr>
          <a:xfrm rot="10800000">
            <a:off x="0" y="0"/>
            <a:ext cx="1188720" cy="3035808"/>
          </a:xfrm>
          <a:prstGeom prst="triangle">
            <a:avLst>
              <a:gd name="adj" fmla="val 99612"/>
            </a:avLst>
          </a:prstGeom>
          <a:solidFill>
            <a:srgbClr val="7DEAF8">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400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3689684"/>
            <a:ext cx="8596668" cy="83776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1333770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DA9BCE-4CD0-4F55-84E4-9E8BBB1598CD}" type="datetimeFigureOut">
              <a:rPr lang="en-US" smtClean="0"/>
              <a:t>5/30/19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3931996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A9BCE-4CD0-4F55-84E4-9E8BBB1598CD}" type="datetimeFigureOut">
              <a:rPr lang="en-US" smtClean="0"/>
              <a:t>5/30/19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322542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649638"/>
            <a:ext cx="8596667" cy="717700"/>
          </a:xfrm>
        </p:spPr>
        <p:txBody>
          <a:bodyPr anchor="b">
            <a:no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Drag picture to placeholder or click icon to add</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DA9BCE-4CD0-4F55-84E4-9E8BBB1598CD}" type="datetimeFigureOut">
              <a:rPr lang="en-US" smtClean="0"/>
              <a:t>5/30/19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2423337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EDA9BCE-4CD0-4F55-84E4-9E8BBB1598CD}" type="datetimeFigureOut">
              <a:rPr lang="en-US" smtClean="0"/>
              <a:t>5/30/19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27B92C2-DE9B-48DD-A4B8-E74BE7A05404}" type="slidenum">
              <a:rPr lang="en-US" smtClean="0"/>
              <a:t>‹#›</a:t>
            </a:fld>
            <a:endParaRPr lang="en-US" dirty="0"/>
          </a:p>
        </p:txBody>
      </p:sp>
    </p:spTree>
    <p:extLst>
      <p:ext uri="{BB962C8B-B14F-4D97-AF65-F5344CB8AC3E}">
        <p14:creationId xmlns:p14="http://schemas.microsoft.com/office/powerpoint/2010/main" val="2747978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 name="Parallelogram 30"/>
          <p:cNvSpPr/>
          <p:nvPr userDrawn="1"/>
        </p:nvSpPr>
        <p:spPr>
          <a:xfrm>
            <a:off x="9509223" y="0"/>
            <a:ext cx="5631903" cy="6858000"/>
          </a:xfrm>
          <a:prstGeom prst="parallelogram">
            <a:avLst>
              <a:gd name="adj" fmla="val 39752"/>
            </a:avLst>
          </a:prstGeom>
          <a:solidFill>
            <a:srgbClr val="0C3943">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arallelogram 7"/>
          <p:cNvSpPr/>
          <p:nvPr userDrawn="1"/>
        </p:nvSpPr>
        <p:spPr>
          <a:xfrm>
            <a:off x="9006242" y="0"/>
            <a:ext cx="3182112" cy="6858000"/>
          </a:xfrm>
          <a:prstGeom prst="parallelogram">
            <a:avLst>
              <a:gd name="adj" fmla="val 80172"/>
            </a:avLst>
          </a:prstGeom>
          <a:solidFill>
            <a:srgbClr val="7CEAF8">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77334" y="328681"/>
            <a:ext cx="11514666" cy="732023"/>
          </a:xfrm>
          <a:prstGeom prst="rect">
            <a:avLst/>
          </a:prstGeom>
          <a:solidFill>
            <a:srgbClr val="323232"/>
          </a:solidFill>
          <a:effectLst>
            <a:outerShdw blurRad="50800" dist="76200" dir="2700000" algn="tl" rotWithShape="0">
              <a:prstClr val="black">
                <a:alpha val="40000"/>
              </a:prstClr>
            </a:outerShdw>
          </a:effectLst>
        </p:spPr>
        <p:txBody>
          <a:bodyPr vert="horz" lIns="274320" tIns="91440" rIns="91440" bIns="9144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EDA9BCE-4CD0-4F55-84E4-9E8BBB1598CD}" type="datetimeFigureOut">
              <a:rPr lang="en-US" smtClean="0"/>
              <a:t>5/30/19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7B92C2-DE9B-48DD-A4B8-E74BE7A05404}" type="slidenum">
              <a:rPr lang="en-US" smtClean="0"/>
              <a:t>‹#›</a:t>
            </a:fld>
            <a:endParaRPr lang="en-US" dirty="0"/>
          </a:p>
        </p:txBody>
      </p:sp>
      <p:sp>
        <p:nvSpPr>
          <p:cNvPr id="30" name="Parallelogram 29"/>
          <p:cNvSpPr/>
          <p:nvPr userDrawn="1"/>
        </p:nvSpPr>
        <p:spPr>
          <a:xfrm>
            <a:off x="9851063" y="0"/>
            <a:ext cx="3182112" cy="6858000"/>
          </a:xfrm>
          <a:prstGeom prst="parallelogram">
            <a:avLst>
              <a:gd name="adj" fmla="val 66379"/>
            </a:avLst>
          </a:prstGeom>
          <a:solidFill>
            <a:srgbClr val="323232">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757984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810" r:id="rId22"/>
  </p:sldLayoutIdLst>
  <p:txStyles>
    <p:titleStyle>
      <a:lvl1pPr algn="l" defTabSz="457200" rtl="0" eaLnBrk="1" latinLnBrk="0" hangingPunct="1">
        <a:spcBef>
          <a:spcPct val="0"/>
        </a:spcBef>
        <a:buNone/>
        <a:defRPr sz="3600" b="1" i="0" kern="1200" spc="-50" baseline="0">
          <a:solidFill>
            <a:schemeClr val="bg1"/>
          </a:solidFill>
          <a:latin typeface="Helvetica Neue Condensed" charset="0"/>
          <a:ea typeface="Helvetica Neue Condensed" charset="0"/>
          <a:cs typeface="Helvetica Neue Condensed"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Franklin Gothic Medium Cond" charset="0"/>
          <a:ea typeface="Franklin Gothic Medium Cond" charset="0"/>
          <a:cs typeface="Franklin Gothic Medium Cond"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Franklin Gothic Medium Cond" charset="0"/>
          <a:ea typeface="Franklin Gothic Medium Cond" charset="0"/>
          <a:cs typeface="Franklin Gothic Medium Cond"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Franklin Gothic Medium Cond" charset="0"/>
          <a:ea typeface="Franklin Gothic Medium Cond" charset="0"/>
          <a:cs typeface="Franklin Gothic Medium Cond"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Franklin Gothic Medium Cond" charset="0"/>
          <a:ea typeface="Franklin Gothic Medium Cond" charset="0"/>
          <a:cs typeface="Franklin Gothic Medium Cond"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Franklin Gothic Medium Cond" charset="0"/>
          <a:ea typeface="Franklin Gothic Medium Cond" charset="0"/>
          <a:cs typeface="Franklin Gothic Medium Cond"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C27B8-F506-4A7C-AD47-1C7DEEDFD7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B641CD-A8DD-48FC-8E6B-58E841A62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67E59-64D8-423E-8DF6-F93AECE2E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7137E-2885-4703-AE84-912B35A2E06B}" type="datetimeFigureOut">
              <a:rPr lang="en-US" smtClean="0">
                <a:solidFill>
                  <a:prstClr val="black">
                    <a:tint val="75000"/>
                  </a:prstClr>
                </a:solidFill>
              </a:rPr>
              <a:pPr/>
              <a:t>5/30/19</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6C124AB-4DBA-4EAD-A587-C26E1E5B6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F9279D0-0E42-4E25-8DBD-F1F136194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0B0FB-1712-4A05-8F92-2FE50EB1ED1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8633077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hyperlink" Target="mailto:andrea@coopersmith.org" TargetMode="External"/><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emf"/><Relationship Id="rId4" Type="http://schemas.openxmlformats.org/officeDocument/2006/relationships/image" Target="../media/image7.jpe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A720AC-CFB0-4A18-A275-8DA388962D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8051" y="5741166"/>
            <a:ext cx="2412229" cy="633468"/>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3912" y="250447"/>
            <a:ext cx="3419855" cy="2163572"/>
          </a:xfrm>
          <a:prstGeom prst="rect">
            <a:avLst/>
          </a:prstGeom>
          <a:effectLst>
            <a:outerShdw blurRad="50800" dist="76200" dir="2700000" algn="tl" rotWithShape="0">
              <a:prstClr val="black">
                <a:alpha val="40000"/>
              </a:prstClr>
            </a:outerShdw>
          </a:effectLst>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71667" y="1119033"/>
            <a:ext cx="2877312" cy="2157984"/>
          </a:xfrm>
          <a:prstGeom prst="rect">
            <a:avLst/>
          </a:prstGeom>
          <a:effectLst>
            <a:outerShdw blurRad="50800" dist="76200" dir="2700000" algn="tl" rotWithShape="0">
              <a:prstClr val="black">
                <a:alpha val="40000"/>
              </a:prstClr>
            </a:outerShdw>
          </a:effectLst>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40813" y="1561561"/>
            <a:ext cx="2677620" cy="2157984"/>
          </a:xfrm>
          <a:prstGeom prst="rect">
            <a:avLst/>
          </a:prstGeom>
          <a:effectLst>
            <a:outerShdw blurRad="50800" dist="76200" dir="2700000" algn="tl" rotWithShape="0">
              <a:prstClr val="black">
                <a:alpha val="40000"/>
              </a:prstClr>
            </a:outerShdw>
          </a:effectLst>
        </p:spPr>
      </p:pic>
      <p:pic>
        <p:nvPicPr>
          <p:cNvPr id="9" name="Picture Placeholder 5"/>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532703" y="2254367"/>
            <a:ext cx="3124386" cy="1907051"/>
          </a:xfrm>
          <a:prstGeom prst="rect">
            <a:avLst/>
          </a:prstGeom>
          <a:effectLst>
            <a:outerShdw blurRad="50800" dist="76200" dir="2700000" algn="tl" rotWithShape="0">
              <a:prstClr val="black">
                <a:alpha val="40000"/>
              </a:prstClr>
            </a:outerShdw>
          </a:effectLst>
        </p:spPr>
      </p:pic>
      <p:pic>
        <p:nvPicPr>
          <p:cNvPr id="10" name="Picture 9" descr="../../Pictures/Photos%20Library.photoslibrary/Masters/2016/02/19/20160219-053223/P2171573.JPG"/>
          <p:cNvPicPr preferRelativeResize="0"/>
          <p:nvPr/>
        </p:nvPicPr>
        <p:blipFill>
          <a:blip r:embed="rId8" cstate="email">
            <a:extLst>
              <a:ext uri="{28A0092B-C50C-407E-A947-70E740481C1C}">
                <a14:useLocalDpi xmlns:a14="http://schemas.microsoft.com/office/drawing/2010/main"/>
              </a:ext>
            </a:extLst>
          </a:blip>
          <a:srcRect/>
          <a:stretch>
            <a:fillRect/>
          </a:stretch>
        </p:blipFill>
        <p:spPr bwMode="auto">
          <a:xfrm>
            <a:off x="8771667" y="2965344"/>
            <a:ext cx="3060175" cy="1834263"/>
          </a:xfrm>
          <a:prstGeom prst="rect">
            <a:avLst/>
          </a:prstGeom>
          <a:noFill/>
          <a:ln>
            <a:noFill/>
          </a:ln>
          <a:effectLst>
            <a:outerShdw blurRad="50800" dist="76200" dir="2700000" algn="tl" rotWithShape="0">
              <a:prstClr val="black">
                <a:alpha val="40000"/>
              </a:prstClr>
            </a:outerShdw>
          </a:effectLst>
        </p:spPr>
      </p:pic>
      <p:sp>
        <p:nvSpPr>
          <p:cNvPr id="11" name="Rectangle 10"/>
          <p:cNvSpPr/>
          <p:nvPr/>
        </p:nvSpPr>
        <p:spPr>
          <a:xfrm>
            <a:off x="0" y="5350932"/>
            <a:ext cx="12192000" cy="1507068"/>
          </a:xfrm>
          <a:prstGeom prst="rect">
            <a:avLst/>
          </a:prstGeom>
          <a:solidFill>
            <a:srgbClr val="32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91619" y="5421592"/>
            <a:ext cx="2437408" cy="640080"/>
          </a:xfrm>
          <a:prstGeom prst="rect">
            <a:avLst/>
          </a:prstGeom>
        </p:spPr>
      </p:pic>
      <p:sp>
        <p:nvSpPr>
          <p:cNvPr id="20" name="TextBox 19"/>
          <p:cNvSpPr txBox="1"/>
          <p:nvPr/>
        </p:nvSpPr>
        <p:spPr>
          <a:xfrm>
            <a:off x="349979" y="5545588"/>
            <a:ext cx="7588071" cy="954107"/>
          </a:xfrm>
          <a:prstGeom prst="rect">
            <a:avLst/>
          </a:prstGeom>
          <a:noFill/>
        </p:spPr>
        <p:txBody>
          <a:bodyPr wrap="square" rtlCol="0">
            <a:spAutoFit/>
          </a:bodyPr>
          <a:lstStyle/>
          <a:p>
            <a:r>
              <a:rPr lang="en-US" sz="2800" b="1" dirty="0">
                <a:solidFill>
                  <a:schemeClr val="bg1"/>
                </a:solidFill>
                <a:latin typeface="Good Headline Offc Cond" charset="0"/>
                <a:ea typeface="Good Headline Offc Cond" charset="0"/>
                <a:cs typeface="Good Headline Offc Cond" charset="0"/>
              </a:rPr>
              <a:t>DIAL-Malawi Use Case</a:t>
            </a:r>
          </a:p>
          <a:p>
            <a:endParaRPr lang="en-US" sz="2800" b="1" i="1" dirty="0">
              <a:solidFill>
                <a:schemeClr val="bg1"/>
              </a:solidFill>
              <a:latin typeface="Good Headline Offc Cond" charset="0"/>
              <a:ea typeface="Good Headline Offc Cond" charset="0"/>
              <a:cs typeface="Good Headline Offc Cond" charset="0"/>
            </a:endParaRPr>
          </a:p>
        </p:txBody>
      </p:sp>
      <p:pic>
        <p:nvPicPr>
          <p:cNvPr id="21" name="Picture 20">
            <a:extLst>
              <a:ext uri="{FF2B5EF4-FFF2-40B4-BE49-F238E27FC236}">
                <a16:creationId xmlns:a16="http://schemas.microsoft.com/office/drawing/2014/main" id="{17078A63-C8DD-3A49-950E-6ADF184E611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99114" y="6128515"/>
            <a:ext cx="1184126" cy="605284"/>
          </a:xfrm>
          <a:prstGeom prst="rect">
            <a:avLst/>
          </a:prstGeom>
        </p:spPr>
      </p:pic>
      <p:pic>
        <p:nvPicPr>
          <p:cNvPr id="22" name="Picture 21">
            <a:extLst>
              <a:ext uri="{FF2B5EF4-FFF2-40B4-BE49-F238E27FC236}">
                <a16:creationId xmlns:a16="http://schemas.microsoft.com/office/drawing/2014/main" id="{B4937754-12BB-0C41-929D-91036EDB282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49979" y="389082"/>
            <a:ext cx="2016703" cy="612435"/>
          </a:xfrm>
          <a:prstGeom prst="rect">
            <a:avLst/>
          </a:prstGeom>
        </p:spPr>
      </p:pic>
      <p:pic>
        <p:nvPicPr>
          <p:cNvPr id="23" name="Picture 2" descr="Image result for malawi ministry of health">
            <a:extLst>
              <a:ext uri="{FF2B5EF4-FFF2-40B4-BE49-F238E27FC236}">
                <a16:creationId xmlns:a16="http://schemas.microsoft.com/office/drawing/2014/main" id="{22382437-AA6E-BB42-AAF9-82B82196A08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505091" y="5402781"/>
            <a:ext cx="1261416" cy="12993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EE7AB85-DA27-B745-93C5-699E3E3D931B}"/>
              </a:ext>
            </a:extLst>
          </p:cNvPr>
          <p:cNvSpPr txBox="1"/>
          <p:nvPr/>
        </p:nvSpPr>
        <p:spPr>
          <a:xfrm>
            <a:off x="564114" y="2672495"/>
            <a:ext cx="7588071" cy="2246769"/>
          </a:xfrm>
          <a:prstGeom prst="rect">
            <a:avLst/>
          </a:prstGeom>
          <a:noFill/>
        </p:spPr>
        <p:txBody>
          <a:bodyPr wrap="square" rtlCol="0">
            <a:spAutoFit/>
          </a:bodyPr>
          <a:lstStyle/>
          <a:p>
            <a:r>
              <a:rPr lang="en-US" sz="2800" b="1" dirty="0">
                <a:latin typeface="Good Headline Offc Cond" charset="0"/>
                <a:ea typeface="Good Headline Offc Cond" charset="0"/>
                <a:cs typeface="Good Headline Offc Cond" charset="0"/>
              </a:rPr>
              <a:t>Andrea Fletcher</a:t>
            </a:r>
          </a:p>
          <a:p>
            <a:r>
              <a:rPr lang="en-US" sz="2800" b="1" dirty="0">
                <a:latin typeface="Good Headline Offc Cond" charset="0"/>
                <a:ea typeface="Good Headline Offc Cond" charset="0"/>
                <a:cs typeface="Good Headline Offc Cond" charset="0"/>
              </a:rPr>
              <a:t>Lead Data Strategist</a:t>
            </a:r>
          </a:p>
          <a:p>
            <a:r>
              <a:rPr lang="en-US" sz="2800" b="1" dirty="0">
                <a:latin typeface="Good Headline Offc Cond" charset="0"/>
                <a:ea typeface="Good Headline Offc Cond" charset="0"/>
                <a:cs typeface="Good Headline Offc Cond" charset="0"/>
              </a:rPr>
              <a:t>Cooper/Smith</a:t>
            </a:r>
          </a:p>
          <a:p>
            <a:r>
              <a:rPr lang="en-US" sz="2800" b="1" dirty="0">
                <a:latin typeface="Good Headline Offc Cond" charset="0"/>
                <a:ea typeface="Good Headline Offc Cond" charset="0"/>
                <a:cs typeface="Good Headline Offc Cond" charset="0"/>
                <a:hlinkClick r:id="rId13"/>
              </a:rPr>
              <a:t>andrea@coopersmith.org</a:t>
            </a:r>
            <a:endParaRPr lang="en-US" sz="2800" b="1" dirty="0">
              <a:latin typeface="Good Headline Offc Cond" charset="0"/>
              <a:ea typeface="Good Headline Offc Cond" charset="0"/>
              <a:cs typeface="Good Headline Offc Cond" charset="0"/>
            </a:endParaRPr>
          </a:p>
          <a:p>
            <a:endParaRPr lang="en-US" sz="2800" b="1" i="1" dirty="0">
              <a:latin typeface="Good Headline Offc Cond" charset="0"/>
              <a:ea typeface="Good Headline Offc Cond" charset="0"/>
              <a:cs typeface="Good Headline Offc Cond" charset="0"/>
            </a:endParaRPr>
          </a:p>
        </p:txBody>
      </p:sp>
    </p:spTree>
    <p:extLst>
      <p:ext uri="{BB962C8B-B14F-4D97-AF65-F5344CB8AC3E}">
        <p14:creationId xmlns:p14="http://schemas.microsoft.com/office/powerpoint/2010/main" val="179103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0087AE96-DF1D-F240-BAFC-924606814FD5}"/>
              </a:ext>
            </a:extLst>
          </p:cNvPr>
          <p:cNvGraphicFramePr/>
          <p:nvPr>
            <p:extLst>
              <p:ext uri="{D42A27DB-BD31-4B8C-83A1-F6EECF244321}">
                <p14:modId xmlns:p14="http://schemas.microsoft.com/office/powerpoint/2010/main" val="300290786"/>
              </p:ext>
            </p:extLst>
          </p:nvPr>
        </p:nvGraphicFramePr>
        <p:xfrm>
          <a:off x="666870" y="1927880"/>
          <a:ext cx="8380506" cy="396586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77334" y="328681"/>
            <a:ext cx="11514666" cy="732023"/>
          </a:xfrm>
        </p:spPr>
        <p:txBody>
          <a:bodyPr>
            <a:normAutofit fontScale="90000"/>
          </a:bodyPr>
          <a:lstStyle/>
          <a:p>
            <a:r>
              <a:rPr lang="en-US" dirty="0">
                <a:latin typeface="DIN Alternate" charset="0"/>
                <a:ea typeface="DIN Alternate" charset="0"/>
                <a:cs typeface="DIN Alternate" charset="0"/>
              </a:rPr>
              <a:t> Step 4: Efficiency of MOH Capital Investment Plan</a:t>
            </a:r>
            <a:br>
              <a:rPr lang="en-US" dirty="0"/>
            </a:br>
            <a:endParaRPr lang="en-US" dirty="0">
              <a:latin typeface="DIN Alternate" charset="0"/>
              <a:ea typeface="DIN Alternate" charset="0"/>
              <a:cs typeface="DIN Alternate" charset="0"/>
            </a:endParaRP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3C66CC5-E334-D24D-95AA-46E74A37C69C}"/>
                  </a:ext>
                </a:extLst>
              </p:cNvPr>
              <p:cNvSpPr/>
              <p:nvPr/>
            </p:nvSpPr>
            <p:spPr>
              <a:xfrm>
                <a:off x="2716805" y="1330002"/>
                <a:ext cx="6758389" cy="526554"/>
              </a:xfrm>
              <a:prstGeom prst="rect">
                <a:avLst/>
              </a:prstGeom>
            </p:spPr>
            <p:txBody>
              <a:bodyPr wrap="none">
                <a:spAutoFit/>
              </a:bodyPr>
              <a:lstStyle/>
              <a:p>
                <a:pPr algn="ctr">
                  <a:spcAft>
                    <a:spcPts val="600"/>
                  </a:spcAft>
                </a:pPr>
                <a:r>
                  <a:rPr lang="en-US" dirty="0">
                    <a:ea typeface="Calibri" panose="020F0502020204030204" pitchFamily="34" charset="0"/>
                    <a:cs typeface="Arial" panose="020B0604020202020204" pitchFamily="34" charset="0"/>
                  </a:rPr>
                  <a:t>Efficiency:  </a:t>
                </a:r>
                <a14:m>
                  <m:oMath xmlns:m="http://schemas.openxmlformats.org/officeDocument/2006/math">
                    <m:f>
                      <m:fPr>
                        <m:ctrlPr>
                          <a:rPr lang="en-US" i="1">
                            <a:latin typeface="Cambria Math" panose="02040503050406030204" pitchFamily="18" charset="0"/>
                            <a:ea typeface="Calibri" panose="020F0502020204030204" pitchFamily="34" charset="0"/>
                            <a:cs typeface="Arial" panose="020B0604020202020204" pitchFamily="34" charset="0"/>
                          </a:rPr>
                        </m:ctrlPr>
                      </m:fPr>
                      <m:num>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𝑜𝑓</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𝑃𝑒𝑜𝑝𝑙𝑒</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𝑤𝑖𝑡h𝑜𝑢𝑡</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𝐴𝑐𝑐𝑒𝑠𝑠</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𝑖𝑛</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𝐷𝑖𝑠𝑡𝑟𝑖𝑐𝑡</m:t>
                        </m:r>
                      </m:num>
                      <m:den>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𝑜𝑓</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𝑁𝑒𝑤</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𝐻𝑒𝑎𝑙𝑡h</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𝑃𝑜𝑠𝑡𝑠</m:t>
                        </m:r>
                      </m:den>
                    </m:f>
                  </m:oMath>
                </a14:m>
                <a:r>
                  <a:rPr lang="en-US" dirty="0">
                    <a:latin typeface="Franklin Gothic Book" panose="020B0503020102020204" pitchFamily="34" charset="0"/>
                    <a:ea typeface="Times New Roman" panose="02020603050405020304" pitchFamily="18" charset="0"/>
                    <a:cs typeface="Arial" panose="020B0604020202020204" pitchFamily="34" charset="0"/>
                  </a:rPr>
                  <a:t>= People per Health Post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C3C66CC5-E334-D24D-95AA-46E74A37C69C}"/>
                  </a:ext>
                </a:extLst>
              </p:cNvPr>
              <p:cNvSpPr>
                <a:spLocks noRot="1" noChangeAspect="1" noMove="1" noResize="1" noEditPoints="1" noAdjustHandles="1" noChangeArrowheads="1" noChangeShapeType="1" noTextEdit="1"/>
              </p:cNvSpPr>
              <p:nvPr/>
            </p:nvSpPr>
            <p:spPr>
              <a:xfrm>
                <a:off x="2716805" y="1330002"/>
                <a:ext cx="6758389" cy="526554"/>
              </a:xfrm>
              <a:prstGeom prst="rect">
                <a:avLst/>
              </a:prstGeom>
              <a:blipFill>
                <a:blip r:embed="rId4"/>
                <a:stretch>
                  <a:fillRect l="-563" r="-563" b="-4762"/>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C827B0D-47B9-6C40-9EAD-C7E7D1781334}"/>
              </a:ext>
            </a:extLst>
          </p:cNvPr>
          <p:cNvSpPr/>
          <p:nvPr/>
        </p:nvSpPr>
        <p:spPr>
          <a:xfrm>
            <a:off x="7695258" y="1856848"/>
            <a:ext cx="4365364" cy="14381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the proposed CIP allocations, the number of people served by each new health posts vary significantly across districts and when accounting for seasonal migration</a:t>
            </a:r>
          </a:p>
        </p:txBody>
      </p:sp>
      <p:sp>
        <p:nvSpPr>
          <p:cNvPr id="8" name="Rectangle 7">
            <a:extLst>
              <a:ext uri="{FF2B5EF4-FFF2-40B4-BE49-F238E27FC236}">
                <a16:creationId xmlns:a16="http://schemas.microsoft.com/office/drawing/2014/main" id="{AA83D323-C880-DF45-9F53-B5B1C29739EF}"/>
              </a:ext>
            </a:extLst>
          </p:cNvPr>
          <p:cNvSpPr/>
          <p:nvPr/>
        </p:nvSpPr>
        <p:spPr>
          <a:xfrm>
            <a:off x="1828511" y="5891986"/>
            <a:ext cx="6492239" cy="954107"/>
          </a:xfrm>
          <a:prstGeom prst="rect">
            <a:avLst/>
          </a:prstGeom>
        </p:spPr>
        <p:txBody>
          <a:bodyPr wrap="square">
            <a:spAutoFit/>
          </a:bodyPr>
          <a:lstStyle/>
          <a:p>
            <a:pPr lvl="0">
              <a:defRPr/>
            </a:pPr>
            <a:r>
              <a:rPr lang="en-US" sz="1400" dirty="0"/>
              <a:t># of people without access - calculated from catchment areas and population movement patterns from MNO data</a:t>
            </a:r>
          </a:p>
          <a:p>
            <a:pPr lvl="0">
              <a:defRPr/>
            </a:pPr>
            <a:r>
              <a:rPr lang="en-US" sz="1400" dirty="0"/>
              <a:t># of new health posts – from draft MOH CIP plan</a:t>
            </a:r>
          </a:p>
          <a:p>
            <a:pPr lvl="0">
              <a:defRPr/>
            </a:pPr>
            <a:r>
              <a:rPr lang="en-US" sz="1400" dirty="0"/>
              <a:t>benchmark of 10,000 illustrative, not prescriptive</a:t>
            </a:r>
          </a:p>
        </p:txBody>
      </p:sp>
      <p:sp>
        <p:nvSpPr>
          <p:cNvPr id="9" name="Oval 8">
            <a:extLst>
              <a:ext uri="{FF2B5EF4-FFF2-40B4-BE49-F238E27FC236}">
                <a16:creationId xmlns:a16="http://schemas.microsoft.com/office/drawing/2014/main" id="{FC109B2F-BB3A-8B49-B356-EC21481E5E74}"/>
              </a:ext>
            </a:extLst>
          </p:cNvPr>
          <p:cNvSpPr/>
          <p:nvPr/>
        </p:nvSpPr>
        <p:spPr>
          <a:xfrm>
            <a:off x="1781213" y="2588737"/>
            <a:ext cx="491067" cy="2675684"/>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426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369D4CBA-7C72-974E-A196-48432FF9054E}"/>
              </a:ext>
            </a:extLst>
          </p:cNvPr>
          <p:cNvGraphicFramePr/>
          <p:nvPr>
            <p:extLst>
              <p:ext uri="{D42A27DB-BD31-4B8C-83A1-F6EECF244321}">
                <p14:modId xmlns:p14="http://schemas.microsoft.com/office/powerpoint/2010/main" val="4151906372"/>
              </p:ext>
            </p:extLst>
          </p:nvPr>
        </p:nvGraphicFramePr>
        <p:xfrm>
          <a:off x="677334" y="1544744"/>
          <a:ext cx="7788749" cy="449661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677334" y="328681"/>
            <a:ext cx="11514666" cy="732023"/>
          </a:xfrm>
        </p:spPr>
        <p:txBody>
          <a:bodyPr>
            <a:normAutofit fontScale="90000"/>
          </a:bodyPr>
          <a:lstStyle/>
          <a:p>
            <a:r>
              <a:rPr lang="en-US" dirty="0">
                <a:latin typeface="DIN Alternate" charset="0"/>
                <a:ea typeface="DIN Alternate" charset="0"/>
                <a:cs typeface="DIN Alternate" charset="0"/>
              </a:rPr>
              <a:t> Step 4: Resilience of MOH Capital Investment Plan</a:t>
            </a:r>
            <a:br>
              <a:rPr lang="en-US" dirty="0"/>
            </a:br>
            <a:endParaRPr lang="en-US" dirty="0">
              <a:latin typeface="DIN Alternate" charset="0"/>
              <a:ea typeface="DIN Alternate" charset="0"/>
              <a:cs typeface="DIN Alternate" charset="0"/>
            </a:endParaRP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3" name="Rectangle 2">
            <a:extLst>
              <a:ext uri="{FF2B5EF4-FFF2-40B4-BE49-F238E27FC236}">
                <a16:creationId xmlns:a16="http://schemas.microsoft.com/office/drawing/2014/main" id="{C3C66CC5-E334-D24D-95AA-46E74A37C69C}"/>
              </a:ext>
            </a:extLst>
          </p:cNvPr>
          <p:cNvSpPr/>
          <p:nvPr/>
        </p:nvSpPr>
        <p:spPr>
          <a:xfrm>
            <a:off x="3314644" y="1434383"/>
            <a:ext cx="3047887" cy="523220"/>
          </a:xfrm>
          <a:prstGeom prst="rect">
            <a:avLst/>
          </a:prstGeom>
        </p:spPr>
        <p:txBody>
          <a:bodyPr wrap="none">
            <a:spAutoFit/>
          </a:bodyPr>
          <a:lstStyle/>
          <a:p>
            <a:pPr algn="ctr">
              <a:spcAft>
                <a:spcPts val="600"/>
              </a:spcAft>
            </a:pPr>
            <a:r>
              <a:rPr lang="en-US" sz="2800" dirty="0">
                <a:latin typeface="Franklin Gothic Book" panose="020B0503020102020204" pitchFamily="34" charset="0"/>
                <a:ea typeface="Times New Roman" panose="02020603050405020304" pitchFamily="18" charset="0"/>
                <a:cs typeface="Arial" panose="020B0604020202020204" pitchFamily="34" charset="0"/>
              </a:rPr>
              <a:t>Resilience Analysis</a:t>
            </a:r>
            <a:endParaRPr lang="en-US" sz="2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447FFADC-362C-7743-8021-79CD3D25CEA7}"/>
              </a:ext>
            </a:extLst>
          </p:cNvPr>
          <p:cNvSpPr/>
          <p:nvPr/>
        </p:nvSpPr>
        <p:spPr>
          <a:xfrm>
            <a:off x="7891065" y="1680292"/>
            <a:ext cx="3940302" cy="17487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Accounting for flooding, using UNICEF’s worst case scenario, certain districts will have up to up to 30,000 people relying on a single new health-post, are much less resilient.</a:t>
            </a:r>
          </a:p>
        </p:txBody>
      </p:sp>
      <p:sp>
        <p:nvSpPr>
          <p:cNvPr id="8" name="Rectangle 7">
            <a:extLst>
              <a:ext uri="{FF2B5EF4-FFF2-40B4-BE49-F238E27FC236}">
                <a16:creationId xmlns:a16="http://schemas.microsoft.com/office/drawing/2014/main" id="{7BC134FA-6B03-594B-8F6B-AF8092DCC64A}"/>
              </a:ext>
            </a:extLst>
          </p:cNvPr>
          <p:cNvSpPr/>
          <p:nvPr/>
        </p:nvSpPr>
        <p:spPr>
          <a:xfrm>
            <a:off x="1263189" y="5782392"/>
            <a:ext cx="7150795" cy="738664"/>
          </a:xfrm>
          <a:prstGeom prst="rect">
            <a:avLst/>
          </a:prstGeom>
        </p:spPr>
        <p:txBody>
          <a:bodyPr wrap="square">
            <a:spAutoFit/>
          </a:bodyPr>
          <a:lstStyle/>
          <a:p>
            <a:pPr lvl="0">
              <a:defRPr/>
            </a:pPr>
            <a:r>
              <a:rPr lang="en-US" sz="1400" dirty="0"/>
              <a:t># of people without access - calculated from catchment areas accounting for flooding (UNICEF worst case-flooding scenario), and population movement patterns from MNO data</a:t>
            </a:r>
          </a:p>
          <a:p>
            <a:pPr lvl="0">
              <a:defRPr/>
            </a:pPr>
            <a:r>
              <a:rPr lang="en-US" sz="1400" dirty="0"/>
              <a:t># of new health posts – from draft MOH CIP plan</a:t>
            </a:r>
          </a:p>
        </p:txBody>
      </p:sp>
      <p:sp>
        <p:nvSpPr>
          <p:cNvPr id="9" name="Oval 8">
            <a:extLst>
              <a:ext uri="{FF2B5EF4-FFF2-40B4-BE49-F238E27FC236}">
                <a16:creationId xmlns:a16="http://schemas.microsoft.com/office/drawing/2014/main" id="{55BDE47D-CD80-1540-8289-3EC9E7F46FED}"/>
              </a:ext>
            </a:extLst>
          </p:cNvPr>
          <p:cNvSpPr/>
          <p:nvPr/>
        </p:nvSpPr>
        <p:spPr>
          <a:xfrm>
            <a:off x="1828509" y="2790497"/>
            <a:ext cx="491067" cy="2096813"/>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600D9ED-262E-434B-A259-CE33AA1AAC06}"/>
              </a:ext>
            </a:extLst>
          </p:cNvPr>
          <p:cNvSpPr/>
          <p:nvPr/>
        </p:nvSpPr>
        <p:spPr>
          <a:xfrm>
            <a:off x="6295694" y="3147489"/>
            <a:ext cx="491073" cy="1748708"/>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4188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FF23A52-85C0-3B44-9882-3FC0D6D6D2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5962" y="816636"/>
            <a:ext cx="4274211" cy="6041364"/>
          </a:xfrm>
          <a:prstGeom prst="rect">
            <a:avLst/>
          </a:prstGeom>
        </p:spPr>
      </p:pic>
      <p:pic>
        <p:nvPicPr>
          <p:cNvPr id="18" name="Picture 17">
            <a:extLst>
              <a:ext uri="{FF2B5EF4-FFF2-40B4-BE49-F238E27FC236}">
                <a16:creationId xmlns:a16="http://schemas.microsoft.com/office/drawing/2014/main" id="{2B5B53F0-8034-C14B-92A8-6AAA82E5FA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2780" y="816635"/>
            <a:ext cx="4274211" cy="6041363"/>
          </a:xfrm>
          <a:prstGeom prst="rect">
            <a:avLst/>
          </a:prstGeom>
        </p:spPr>
      </p:pic>
      <p:sp>
        <p:nvSpPr>
          <p:cNvPr id="2" name="Title 1"/>
          <p:cNvSpPr>
            <a:spLocks noGrp="1"/>
          </p:cNvSpPr>
          <p:nvPr>
            <p:ph type="title"/>
          </p:nvPr>
        </p:nvSpPr>
        <p:spPr>
          <a:xfrm>
            <a:off x="677334" y="328681"/>
            <a:ext cx="11514666" cy="732023"/>
          </a:xfrm>
        </p:spPr>
        <p:txBody>
          <a:bodyPr>
            <a:normAutofit/>
          </a:bodyPr>
          <a:lstStyle/>
          <a:p>
            <a:r>
              <a:rPr lang="en-US" dirty="0">
                <a:latin typeface="DIN Alternate" charset="0"/>
                <a:ea typeface="DIN Alternate" charset="0"/>
                <a:cs typeface="DIN Alternate" charset="0"/>
              </a:rPr>
              <a:t> Step 5: Optimizing Allocation of Proposed Facilities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6" name="TextBox 5">
            <a:extLst>
              <a:ext uri="{FF2B5EF4-FFF2-40B4-BE49-F238E27FC236}">
                <a16:creationId xmlns:a16="http://schemas.microsoft.com/office/drawing/2014/main" id="{9D8B5385-1634-D545-B366-E84E6184B357}"/>
              </a:ext>
            </a:extLst>
          </p:cNvPr>
          <p:cNvSpPr txBox="1"/>
          <p:nvPr/>
        </p:nvSpPr>
        <p:spPr>
          <a:xfrm>
            <a:off x="4290230" y="4049004"/>
            <a:ext cx="2635504" cy="1199651"/>
          </a:xfrm>
          <a:prstGeom prst="rect">
            <a:avLst/>
          </a:prstGeom>
          <a:noFill/>
          <a:ln w="19050">
            <a:solidFill>
              <a:schemeClr val="accent1"/>
            </a:solidFill>
          </a:ln>
        </p:spPr>
        <p:txBody>
          <a:bodyPr wrap="square" rtlCol="0">
            <a:spAutoFit/>
          </a:bodyPr>
          <a:lstStyle/>
          <a:p>
            <a:r>
              <a:rPr lang="en-US" dirty="0"/>
              <a:t>Increased Efficiency in allocation ensures  </a:t>
            </a:r>
            <a:r>
              <a:rPr lang="en-US" b="1" dirty="0"/>
              <a:t>95% coverage </a:t>
            </a:r>
            <a:r>
              <a:rPr lang="en-US" dirty="0"/>
              <a:t>by 2023 with the same resources.</a:t>
            </a:r>
          </a:p>
        </p:txBody>
      </p:sp>
    </p:spTree>
    <p:extLst>
      <p:ext uri="{BB962C8B-B14F-4D97-AF65-F5344CB8AC3E}">
        <p14:creationId xmlns:p14="http://schemas.microsoft.com/office/powerpoint/2010/main" val="51745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134CA-59E0-A944-B0CF-F83E693B17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5615" y="816636"/>
            <a:ext cx="4274211" cy="6041364"/>
          </a:xfrm>
          <a:prstGeom prst="rect">
            <a:avLst/>
          </a:prstGeom>
        </p:spPr>
      </p:pic>
      <p:pic>
        <p:nvPicPr>
          <p:cNvPr id="7" name="Picture 6">
            <a:extLst>
              <a:ext uri="{FF2B5EF4-FFF2-40B4-BE49-F238E27FC236}">
                <a16:creationId xmlns:a16="http://schemas.microsoft.com/office/drawing/2014/main" id="{AE982A11-CDC7-F046-8B7D-56FCFFC8E5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2933" y="816634"/>
            <a:ext cx="4274212" cy="6041365"/>
          </a:xfrm>
          <a:prstGeom prst="rect">
            <a:avLst/>
          </a:prstGeom>
        </p:spPr>
      </p:pic>
      <p:sp>
        <p:nvSpPr>
          <p:cNvPr id="2" name="Title 1"/>
          <p:cNvSpPr>
            <a:spLocks noGrp="1"/>
          </p:cNvSpPr>
          <p:nvPr>
            <p:ph type="title"/>
          </p:nvPr>
        </p:nvSpPr>
        <p:spPr>
          <a:xfrm>
            <a:off x="677334" y="328681"/>
            <a:ext cx="11514666" cy="732023"/>
          </a:xfrm>
        </p:spPr>
        <p:txBody>
          <a:bodyPr>
            <a:normAutofit/>
          </a:bodyPr>
          <a:lstStyle/>
          <a:p>
            <a:r>
              <a:rPr lang="en-US" dirty="0">
                <a:latin typeface="DIN Alternate" charset="0"/>
                <a:ea typeface="DIN Alternate" charset="0"/>
                <a:cs typeface="DIN Alternate" charset="0"/>
              </a:rPr>
              <a:t> Step 5: Optimizing Allocation of Proposed Facilities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6" name="TextBox 5">
            <a:extLst>
              <a:ext uri="{FF2B5EF4-FFF2-40B4-BE49-F238E27FC236}">
                <a16:creationId xmlns:a16="http://schemas.microsoft.com/office/drawing/2014/main" id="{EBCD5CD5-526B-0342-B512-E4E3DD763227}"/>
              </a:ext>
            </a:extLst>
          </p:cNvPr>
          <p:cNvSpPr txBox="1"/>
          <p:nvPr/>
        </p:nvSpPr>
        <p:spPr>
          <a:xfrm>
            <a:off x="4290230" y="4049004"/>
            <a:ext cx="2635504" cy="1199651"/>
          </a:xfrm>
          <a:prstGeom prst="rect">
            <a:avLst/>
          </a:prstGeom>
          <a:noFill/>
          <a:ln w="19050">
            <a:solidFill>
              <a:schemeClr val="accent1"/>
            </a:solidFill>
          </a:ln>
        </p:spPr>
        <p:txBody>
          <a:bodyPr wrap="square" rtlCol="0">
            <a:spAutoFit/>
          </a:bodyPr>
          <a:lstStyle/>
          <a:p>
            <a:r>
              <a:rPr lang="en-US" dirty="0"/>
              <a:t>Increased Efficiency in allocation ensures  </a:t>
            </a:r>
            <a:r>
              <a:rPr lang="en-US" b="1" dirty="0"/>
              <a:t>95% coverage </a:t>
            </a:r>
            <a:r>
              <a:rPr lang="en-US" dirty="0"/>
              <a:t>by 2023 with the same resources.</a:t>
            </a:r>
          </a:p>
        </p:txBody>
      </p:sp>
    </p:spTree>
    <p:extLst>
      <p:ext uri="{BB962C8B-B14F-4D97-AF65-F5344CB8AC3E}">
        <p14:creationId xmlns:p14="http://schemas.microsoft.com/office/powerpoint/2010/main" val="189236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91F9-40D4-834C-9BE6-DA4CB505F9D5}"/>
              </a:ext>
            </a:extLst>
          </p:cNvPr>
          <p:cNvSpPr>
            <a:spLocks noGrp="1"/>
          </p:cNvSpPr>
          <p:nvPr>
            <p:ph type="title"/>
          </p:nvPr>
        </p:nvSpPr>
        <p:spPr/>
        <p:txBody>
          <a:bodyPr/>
          <a:lstStyle/>
          <a:p>
            <a:r>
              <a:rPr lang="en-US" dirty="0"/>
              <a:t>Results: Significantly Expands Coverage</a:t>
            </a:r>
          </a:p>
        </p:txBody>
      </p:sp>
      <p:graphicFrame>
        <p:nvGraphicFramePr>
          <p:cNvPr id="4" name="Content Placeholder 3">
            <a:extLst>
              <a:ext uri="{FF2B5EF4-FFF2-40B4-BE49-F238E27FC236}">
                <a16:creationId xmlns:a16="http://schemas.microsoft.com/office/drawing/2014/main" id="{8618CE85-8AD7-D949-B456-4C33E16574D9}"/>
              </a:ext>
            </a:extLst>
          </p:cNvPr>
          <p:cNvGraphicFramePr>
            <a:graphicFrameLocks noGrp="1"/>
          </p:cNvGraphicFramePr>
          <p:nvPr>
            <p:ph idx="1"/>
            <p:extLst>
              <p:ext uri="{D42A27DB-BD31-4B8C-83A1-F6EECF244321}">
                <p14:modId xmlns:p14="http://schemas.microsoft.com/office/powerpoint/2010/main" val="1190708813"/>
              </p:ext>
            </p:extLst>
          </p:nvPr>
        </p:nvGraphicFramePr>
        <p:xfrm>
          <a:off x="677334" y="1308539"/>
          <a:ext cx="11238896" cy="5031493"/>
        </p:xfrm>
        <a:graphic>
          <a:graphicData uri="http://schemas.openxmlformats.org/drawingml/2006/table">
            <a:tbl>
              <a:tblPr firstRow="1" firstCol="1" bandRow="1">
                <a:tableStyleId>{5C22544A-7EE6-4342-B048-85BDC9FD1C3A}</a:tableStyleId>
              </a:tblPr>
              <a:tblGrid>
                <a:gridCol w="2809724">
                  <a:extLst>
                    <a:ext uri="{9D8B030D-6E8A-4147-A177-3AD203B41FA5}">
                      <a16:colId xmlns:a16="http://schemas.microsoft.com/office/drawing/2014/main" val="1723746779"/>
                    </a:ext>
                  </a:extLst>
                </a:gridCol>
                <a:gridCol w="2809724">
                  <a:extLst>
                    <a:ext uri="{9D8B030D-6E8A-4147-A177-3AD203B41FA5}">
                      <a16:colId xmlns:a16="http://schemas.microsoft.com/office/drawing/2014/main" val="494212520"/>
                    </a:ext>
                  </a:extLst>
                </a:gridCol>
                <a:gridCol w="2809724">
                  <a:extLst>
                    <a:ext uri="{9D8B030D-6E8A-4147-A177-3AD203B41FA5}">
                      <a16:colId xmlns:a16="http://schemas.microsoft.com/office/drawing/2014/main" val="3339025473"/>
                    </a:ext>
                  </a:extLst>
                </a:gridCol>
                <a:gridCol w="2809724">
                  <a:extLst>
                    <a:ext uri="{9D8B030D-6E8A-4147-A177-3AD203B41FA5}">
                      <a16:colId xmlns:a16="http://schemas.microsoft.com/office/drawing/2014/main" val="482058237"/>
                    </a:ext>
                  </a:extLst>
                </a:gridCol>
              </a:tblGrid>
              <a:tr h="304614">
                <a:tc>
                  <a:txBody>
                    <a:bodyPr/>
                    <a:lstStyle/>
                    <a:p>
                      <a:pPr marL="0" marR="0">
                        <a:lnSpc>
                          <a:spcPct val="107000"/>
                        </a:lnSpc>
                        <a:spcBef>
                          <a:spcPts val="0"/>
                        </a:spcBef>
                        <a:spcAft>
                          <a:spcPts val="0"/>
                        </a:spcAft>
                      </a:pPr>
                      <a:r>
                        <a:rPr lang="en-US" sz="1200">
                          <a:effectLst/>
                        </a:rPr>
                        <a:t>Descriptions</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Model 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dirty="0">
                          <a:effectLst/>
                        </a:rPr>
                        <a:t>Model 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a:effectLst/>
                        </a:rPr>
                        <a:t>Model 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31113817"/>
                  </a:ext>
                </a:extLst>
              </a:tr>
              <a:tr h="458426">
                <a:tc>
                  <a:txBody>
                    <a:bodyPr/>
                    <a:lstStyle/>
                    <a:p>
                      <a:pPr marL="0" marR="0">
                        <a:lnSpc>
                          <a:spcPct val="107000"/>
                        </a:lnSpc>
                        <a:spcBef>
                          <a:spcPts val="0"/>
                        </a:spcBef>
                        <a:spcAft>
                          <a:spcPts val="0"/>
                        </a:spcAft>
                      </a:pPr>
                      <a:r>
                        <a:rPr lang="en-US" sz="1400">
                          <a:effectLst/>
                          <a:latin typeface="+mn-lt"/>
                        </a:rPr>
                        <a:t>Year 4 (2023) Forecasted Population</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21,621,892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21,621,892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21,621,892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7207062"/>
                  </a:ext>
                </a:extLst>
              </a:tr>
              <a:tr h="608174">
                <a:tc>
                  <a:txBody>
                    <a:bodyPr/>
                    <a:lstStyle/>
                    <a:p>
                      <a:pPr marL="0" marR="0">
                        <a:lnSpc>
                          <a:spcPct val="107000"/>
                        </a:lnSpc>
                        <a:spcBef>
                          <a:spcPts val="0"/>
                        </a:spcBef>
                        <a:spcAft>
                          <a:spcPts val="0"/>
                        </a:spcAft>
                      </a:pPr>
                      <a:r>
                        <a:rPr lang="en-US" sz="1400">
                          <a:effectLst/>
                          <a:latin typeface="+mn-lt"/>
                        </a:rPr>
                        <a:t>Year 4 (2023) Estimated Uncovered population before 900 new health posts</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9,696,818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9,696,818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9,696,818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24477498"/>
                  </a:ext>
                </a:extLst>
              </a:tr>
              <a:tr h="608174">
                <a:tc>
                  <a:txBody>
                    <a:bodyPr/>
                    <a:lstStyle/>
                    <a:p>
                      <a:pPr marL="0" marR="0">
                        <a:lnSpc>
                          <a:spcPct val="107000"/>
                        </a:lnSpc>
                        <a:spcBef>
                          <a:spcPts val="0"/>
                        </a:spcBef>
                        <a:spcAft>
                          <a:spcPts val="0"/>
                        </a:spcAft>
                      </a:pPr>
                      <a:r>
                        <a:rPr lang="en-US" sz="1400">
                          <a:effectLst/>
                          <a:latin typeface="+mn-lt"/>
                        </a:rPr>
                        <a:t>Year 4 (2023) Estimated Uncovered % population before 900 new health posts</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44.85%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44.85%</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44.85%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7376822"/>
                  </a:ext>
                </a:extLst>
              </a:tr>
              <a:tr h="608174">
                <a:tc>
                  <a:txBody>
                    <a:bodyPr/>
                    <a:lstStyle/>
                    <a:p>
                      <a:pPr marL="0" marR="0">
                        <a:lnSpc>
                          <a:spcPct val="107000"/>
                        </a:lnSpc>
                        <a:spcBef>
                          <a:spcPts val="0"/>
                        </a:spcBef>
                        <a:spcAft>
                          <a:spcPts val="0"/>
                        </a:spcAft>
                      </a:pPr>
                      <a:r>
                        <a:rPr lang="en-US" sz="1400">
                          <a:effectLst/>
                          <a:latin typeface="+mn-lt"/>
                        </a:rPr>
                        <a:t>Year 4 (2023) Estimated Uncovered population after 900 new health posts</a:t>
                      </a:r>
                      <a:endParaRPr lang="en-US" sz="140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                                                                           1,122,720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                                                                       1,228,322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                                                                     1,242,047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91697000"/>
                  </a:ext>
                </a:extLst>
              </a:tr>
              <a:tr h="608174">
                <a:tc>
                  <a:txBody>
                    <a:bodyPr/>
                    <a:lstStyle/>
                    <a:p>
                      <a:pPr marL="0" marR="0">
                        <a:lnSpc>
                          <a:spcPct val="107000"/>
                        </a:lnSpc>
                        <a:spcBef>
                          <a:spcPts val="0"/>
                        </a:spcBef>
                        <a:spcAft>
                          <a:spcPts val="0"/>
                        </a:spcAft>
                      </a:pPr>
                      <a:r>
                        <a:rPr lang="en-US" sz="1400" dirty="0">
                          <a:effectLst/>
                          <a:latin typeface="+mn-lt"/>
                        </a:rPr>
                        <a:t>Year 4 (2023) Estimated Uncovered % population after 900 new health posts</a:t>
                      </a:r>
                      <a:endParaRPr lang="en-US" sz="1400"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5.19%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5.68%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dirty="0">
                          <a:effectLst/>
                        </a:rPr>
                        <a:t>5.74%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91419045"/>
                  </a:ext>
                </a:extLst>
              </a:tr>
              <a:tr h="1407792">
                <a:tc>
                  <a:txBody>
                    <a:bodyPr/>
                    <a:lstStyle/>
                    <a:p>
                      <a:pPr marL="0" marR="0">
                        <a:lnSpc>
                          <a:spcPct val="107000"/>
                        </a:lnSpc>
                        <a:spcBef>
                          <a:spcPts val="0"/>
                        </a:spcBef>
                        <a:spcAft>
                          <a:spcPts val="0"/>
                        </a:spcAft>
                      </a:pPr>
                      <a:r>
                        <a:rPr lang="en-US" sz="1400" dirty="0">
                          <a:effectLst/>
                          <a:latin typeface="+mn-lt"/>
                          <a:ea typeface="Times New Roman" panose="02020603050405020304" pitchFamily="18" charset="0"/>
                          <a:cs typeface="Times New Roman" panose="02020603050405020304" pitchFamily="18" charset="0"/>
                        </a:rPr>
                        <a:t>Data Elements Incorporated into the Model</a:t>
                      </a:r>
                    </a:p>
                  </a:txBody>
                  <a:tcPr marL="68580" marR="68580" marT="0" marB="0" anchor="ctr"/>
                </a:tc>
                <a:tc>
                  <a:txBody>
                    <a:bodyPr/>
                    <a:lstStyle/>
                    <a:p>
                      <a:pPr marL="0" marR="0" algn="ctr">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Population Movement (MNO Data)</a:t>
                      </a:r>
                    </a:p>
                    <a:p>
                      <a:pPr marL="0" marR="0" algn="ctr">
                        <a:lnSpc>
                          <a:spcPct val="107000"/>
                        </a:lnSpc>
                        <a:spcBef>
                          <a:spcPts val="0"/>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Catchment area</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Population Movement (MNO Data), Catchment area, Disease Burden</a:t>
                      </a:r>
                    </a:p>
                  </a:txBody>
                  <a:tcPr marL="68580" marR="68580"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7000"/>
                        </a:lnSpc>
                        <a:spcBef>
                          <a:spcPts val="0"/>
                        </a:spcBef>
                        <a:spcAft>
                          <a:spcPts val="0"/>
                        </a:spcAft>
                        <a:buClrTx/>
                        <a:buSzTx/>
                        <a:buFontTx/>
                        <a:buNone/>
                        <a:tabLst/>
                        <a:defRP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Population Movement (MNO Data), Catchment area, Disease Burden, Disability Adjusted Life Years</a:t>
                      </a:r>
                    </a:p>
                    <a:p>
                      <a:pPr marL="0" marR="0" algn="ctr">
                        <a:lnSpc>
                          <a:spcPct val="107000"/>
                        </a:lnSpc>
                        <a:spcBef>
                          <a:spcPts val="0"/>
                        </a:spcBef>
                        <a:spcAft>
                          <a:spcPts val="0"/>
                        </a:spcAf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36197614"/>
                  </a:ext>
                </a:extLst>
              </a:tr>
            </a:tbl>
          </a:graphicData>
        </a:graphic>
      </p:graphicFrame>
    </p:spTree>
    <p:extLst>
      <p:ext uri="{BB962C8B-B14F-4D97-AF65-F5344CB8AC3E}">
        <p14:creationId xmlns:p14="http://schemas.microsoft.com/office/powerpoint/2010/main" val="2944133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8681"/>
            <a:ext cx="11514666" cy="732023"/>
          </a:xfrm>
        </p:spPr>
        <p:txBody>
          <a:bodyPr>
            <a:normAutofit/>
          </a:bodyPr>
          <a:lstStyle/>
          <a:p>
            <a:r>
              <a:rPr lang="en-US" dirty="0">
                <a:latin typeface="DIN Alternate" charset="0"/>
                <a:ea typeface="DIN Alternate" charset="0"/>
                <a:cs typeface="DIN Alternate" charset="0"/>
              </a:rPr>
              <a:t>Results: Increased Efficiency of Allocation</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a:xfrm>
            <a:off x="1834092" y="1992172"/>
            <a:ext cx="8523816" cy="4432018"/>
          </a:xfrm>
        </p:spPr>
        <p:txBody>
          <a:bodyPr/>
          <a:lstStyle/>
          <a:p>
            <a:endParaRPr lang="en-US" dirty="0"/>
          </a:p>
          <a:p>
            <a:endParaRPr lang="en-US" dirty="0"/>
          </a:p>
        </p:txBody>
      </p:sp>
      <p:sp>
        <p:nvSpPr>
          <p:cNvPr id="4" name="TextBox 3">
            <a:extLst>
              <a:ext uri="{FF2B5EF4-FFF2-40B4-BE49-F238E27FC236}">
                <a16:creationId xmlns:a16="http://schemas.microsoft.com/office/drawing/2014/main" id="{FA2DFCD7-4470-EC4C-B5EC-9AAC2D65B782}"/>
              </a:ext>
            </a:extLst>
          </p:cNvPr>
          <p:cNvSpPr txBox="1"/>
          <p:nvPr/>
        </p:nvSpPr>
        <p:spPr>
          <a:xfrm>
            <a:off x="2319125" y="5328990"/>
            <a:ext cx="7553750" cy="1200329"/>
          </a:xfrm>
          <a:prstGeom prst="rect">
            <a:avLst/>
          </a:prstGeom>
          <a:noFill/>
        </p:spPr>
        <p:txBody>
          <a:bodyPr wrap="square" rtlCol="0">
            <a:spAutoFit/>
          </a:bodyPr>
          <a:lstStyle/>
          <a:p>
            <a:pPr marL="285750" indent="-285750">
              <a:buFont typeface="Wingdings" pitchFamily="2" charset="2"/>
              <a:buChar char="Ø"/>
            </a:pPr>
            <a:r>
              <a:rPr lang="en-US" sz="2400" dirty="0"/>
              <a:t>Model re-allocates health posts to maximize coverage</a:t>
            </a:r>
          </a:p>
          <a:p>
            <a:pPr marL="285750" indent="-285750">
              <a:buFont typeface="Wingdings" pitchFamily="2" charset="2"/>
              <a:buChar char="Ø"/>
            </a:pPr>
            <a:r>
              <a:rPr lang="en-US" sz="2400" dirty="0"/>
              <a:t>Optimized allocation would provide services to an addition 226,000 people</a:t>
            </a:r>
          </a:p>
        </p:txBody>
      </p:sp>
      <p:graphicFrame>
        <p:nvGraphicFramePr>
          <p:cNvPr id="8" name="officeArt object">
            <a:extLst>
              <a:ext uri="{FF2B5EF4-FFF2-40B4-BE49-F238E27FC236}">
                <a16:creationId xmlns:a16="http://schemas.microsoft.com/office/drawing/2014/main" id="{0442381B-60DC-E144-A1A1-AF57D65E9133}"/>
              </a:ext>
            </a:extLst>
          </p:cNvPr>
          <p:cNvGraphicFramePr/>
          <p:nvPr>
            <p:extLst>
              <p:ext uri="{D42A27DB-BD31-4B8C-83A1-F6EECF244321}">
                <p14:modId xmlns:p14="http://schemas.microsoft.com/office/powerpoint/2010/main" val="3259233328"/>
              </p:ext>
            </p:extLst>
          </p:nvPr>
        </p:nvGraphicFramePr>
        <p:xfrm>
          <a:off x="1745933" y="1319932"/>
          <a:ext cx="8611975" cy="44320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189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670E-9260-4043-B503-C1581B316B5A}"/>
              </a:ext>
            </a:extLst>
          </p:cNvPr>
          <p:cNvSpPr>
            <a:spLocks noGrp="1"/>
          </p:cNvSpPr>
          <p:nvPr>
            <p:ph type="title"/>
          </p:nvPr>
        </p:nvSpPr>
        <p:spPr>
          <a:xfrm>
            <a:off x="677334" y="328681"/>
            <a:ext cx="11514666" cy="732023"/>
          </a:xfrm>
        </p:spPr>
        <p:txBody>
          <a:bodyPr>
            <a:normAutofit/>
          </a:bodyPr>
          <a:lstStyle/>
          <a:p>
            <a:r>
              <a:rPr lang="en-US" sz="3200" dirty="0"/>
              <a:t>Phase 2: Additional Areas for Exploration</a:t>
            </a:r>
          </a:p>
        </p:txBody>
      </p:sp>
      <p:sp>
        <p:nvSpPr>
          <p:cNvPr id="38" name="Rectangle 37">
            <a:extLst>
              <a:ext uri="{FF2B5EF4-FFF2-40B4-BE49-F238E27FC236}">
                <a16:creationId xmlns:a16="http://schemas.microsoft.com/office/drawing/2014/main" id="{1403A56C-A020-C348-B40C-B9A71B345D91}"/>
              </a:ext>
            </a:extLst>
          </p:cNvPr>
          <p:cNvSpPr/>
          <p:nvPr/>
        </p:nvSpPr>
        <p:spPr>
          <a:xfrm>
            <a:off x="2395145" y="1388198"/>
            <a:ext cx="7675144" cy="467820"/>
          </a:xfrm>
          <a:prstGeom prst="rect">
            <a:avLst/>
          </a:prstGeom>
        </p:spPr>
        <p:txBody>
          <a:bodyPr wrap="square">
            <a:spAutoFit/>
          </a:bodyPr>
          <a:lstStyle/>
          <a:p>
            <a:pPr algn="ctr">
              <a:lnSpc>
                <a:spcPct val="110000"/>
              </a:lnSpc>
            </a:pPr>
            <a:r>
              <a:rPr lang="en-US" sz="2400" b="1" dirty="0">
                <a:latin typeface="+mj-lt"/>
              </a:rPr>
              <a:t>Data as a Public Good for Iterative Decision-Making</a:t>
            </a:r>
          </a:p>
        </p:txBody>
      </p:sp>
      <p:sp>
        <p:nvSpPr>
          <p:cNvPr id="3" name="Rectangle 2">
            <a:extLst>
              <a:ext uri="{FF2B5EF4-FFF2-40B4-BE49-F238E27FC236}">
                <a16:creationId xmlns:a16="http://schemas.microsoft.com/office/drawing/2014/main" id="{2DDCA860-785D-0E41-93F8-34ACB3398B98}"/>
              </a:ext>
            </a:extLst>
          </p:cNvPr>
          <p:cNvSpPr/>
          <p:nvPr/>
        </p:nvSpPr>
        <p:spPr>
          <a:xfrm>
            <a:off x="1677093" y="2183512"/>
            <a:ext cx="9515147" cy="4247317"/>
          </a:xfrm>
          <a:prstGeom prst="rect">
            <a:avLst/>
          </a:prstGeom>
        </p:spPr>
        <p:txBody>
          <a:bodyPr wrap="square">
            <a:spAutoFit/>
          </a:bodyPr>
          <a:lstStyle/>
          <a:p>
            <a:pPr marR="0" lvl="0">
              <a:spcBef>
                <a:spcPts val="0"/>
              </a:spcBef>
              <a:spcAft>
                <a:spcPts val="0"/>
              </a:spcAft>
            </a:pPr>
            <a:r>
              <a:rPr lang="en-US" b="1" dirty="0">
                <a:ea typeface="Times New Roman" panose="02020603050405020304" pitchFamily="18" charset="0"/>
                <a:cs typeface="Times New Roman" panose="02020603050405020304" pitchFamily="18" charset="0"/>
              </a:rPr>
              <a:t>Nation-Wide Data User Campaign</a:t>
            </a:r>
            <a:r>
              <a:rPr lang="en-US" dirty="0">
                <a:ea typeface="Times New Roman" panose="02020603050405020304" pitchFamily="18" charset="0"/>
                <a:cs typeface="Times New Roman" panose="02020603050405020304" pitchFamily="18" charset="0"/>
              </a:rPr>
              <a:t> 	Providing technical support and training to government 					counterparts encouraging take-up of analytic tools.</a:t>
            </a:r>
            <a:endParaRPr lang="en-US" dirty="0">
              <a:ea typeface="Calibri" panose="020F0502020204030204" pitchFamily="34" charset="0"/>
              <a:cs typeface="Times New Roman" panose="02020603050405020304" pitchFamily="18" charset="0"/>
            </a:endParaRPr>
          </a:p>
          <a:p>
            <a:pPr marR="0" lvl="1">
              <a:spcBef>
                <a:spcPts val="0"/>
              </a:spcBef>
              <a:spcAft>
                <a:spcPts val="0"/>
              </a:spcAft>
            </a:pPr>
            <a:endParaRPr lang="en-US" dirty="0">
              <a:ea typeface="Calibri" panose="020F0502020204030204" pitchFamily="34" charset="0"/>
              <a:cs typeface="Times New Roman" panose="02020603050405020304" pitchFamily="18" charset="0"/>
            </a:endParaRPr>
          </a:p>
          <a:p>
            <a:pPr marR="0" lvl="1">
              <a:spcBef>
                <a:spcPts val="0"/>
              </a:spcBef>
              <a:spcAft>
                <a:spcPts val="0"/>
              </a:spcAft>
            </a:pPr>
            <a:endParaRPr lang="en-US" dirty="0">
              <a:ea typeface="Calibri" panose="020F0502020204030204" pitchFamily="34" charset="0"/>
              <a:cs typeface="Times New Roman" panose="02020603050405020304" pitchFamily="18" charset="0"/>
            </a:endParaRPr>
          </a:p>
          <a:p>
            <a:pPr marR="0" lvl="0">
              <a:spcBef>
                <a:spcPts val="0"/>
              </a:spcBef>
              <a:spcAft>
                <a:spcPts val="0"/>
              </a:spcAft>
            </a:pPr>
            <a:r>
              <a:rPr lang="en-US" b="1" dirty="0">
                <a:ea typeface="Times New Roman" panose="02020603050405020304" pitchFamily="18" charset="0"/>
                <a:cs typeface="Times New Roman" panose="02020603050405020304" pitchFamily="18" charset="0"/>
              </a:rPr>
              <a:t>Develop Data Pipeline 		</a:t>
            </a:r>
            <a:r>
              <a:rPr lang="en-US" dirty="0">
                <a:ea typeface="Times New Roman" panose="02020603050405020304" pitchFamily="18" charset="0"/>
                <a:cs typeface="Times New Roman" panose="02020603050405020304" pitchFamily="18" charset="0"/>
              </a:rPr>
              <a:t>Work in partnership with private sector (Airtel) and 					MoH to ensure reliable availability of up-to-date data.</a:t>
            </a:r>
            <a:endParaRPr lang="en-US" dirty="0">
              <a:ea typeface="Calibri" panose="020F0502020204030204" pitchFamily="34" charset="0"/>
              <a:cs typeface="Times New Roman" panose="02020603050405020304" pitchFamily="18" charset="0"/>
            </a:endParaRPr>
          </a:p>
          <a:p>
            <a:pPr marR="0" lvl="1">
              <a:spcBef>
                <a:spcPts val="0"/>
              </a:spcBef>
              <a:spcAft>
                <a:spcPts val="0"/>
              </a:spcAft>
            </a:pPr>
            <a:endParaRPr lang="en-US" dirty="0">
              <a:ea typeface="Calibri" panose="020F0502020204030204" pitchFamily="34" charset="0"/>
              <a:cs typeface="Times New Roman" panose="02020603050405020304" pitchFamily="18" charset="0"/>
            </a:endParaRPr>
          </a:p>
          <a:p>
            <a:pPr marR="0" lvl="1">
              <a:spcBef>
                <a:spcPts val="0"/>
              </a:spcBef>
              <a:spcAft>
                <a:spcPts val="0"/>
              </a:spcAft>
            </a:pPr>
            <a:endParaRPr lang="en-US" dirty="0">
              <a:ea typeface="Calibri" panose="020F0502020204030204" pitchFamily="34" charset="0"/>
              <a:cs typeface="Times New Roman" panose="02020603050405020304" pitchFamily="18" charset="0"/>
            </a:endParaRPr>
          </a:p>
          <a:p>
            <a:pPr marR="0" lvl="0">
              <a:spcBef>
                <a:spcPts val="0"/>
              </a:spcBef>
              <a:spcAft>
                <a:spcPts val="0"/>
              </a:spcAft>
            </a:pPr>
            <a:r>
              <a:rPr lang="en-US" b="1" dirty="0">
                <a:ea typeface="Times New Roman" panose="02020603050405020304" pitchFamily="18" charset="0"/>
                <a:cs typeface="Times New Roman" panose="02020603050405020304" pitchFamily="18" charset="0"/>
              </a:rPr>
              <a:t>Predictive analytics using AI	 	</a:t>
            </a:r>
            <a:r>
              <a:rPr lang="en-US" dirty="0">
                <a:ea typeface="Times New Roman" panose="02020603050405020304" pitchFamily="18" charset="0"/>
                <a:cs typeface="Times New Roman" panose="02020603050405020304" pitchFamily="18" charset="0"/>
              </a:rPr>
              <a:t>Forecast health outcomes and food security in response to 				humanitarian emergencies (Floods, Droughts, Epidemics).</a:t>
            </a:r>
          </a:p>
          <a:p>
            <a:pPr marR="0" lvl="0">
              <a:spcBef>
                <a:spcPts val="0"/>
              </a:spcBef>
              <a:spcAft>
                <a:spcPts val="0"/>
              </a:spcAft>
            </a:pPr>
            <a:endParaRPr lang="en-US" dirty="0">
              <a:ea typeface="Times New Roman" panose="02020603050405020304" pitchFamily="18" charset="0"/>
              <a:cs typeface="Times New Roman" panose="02020603050405020304" pitchFamily="18" charset="0"/>
            </a:endParaRPr>
          </a:p>
          <a:p>
            <a:pPr marR="0" lvl="0">
              <a:spcBef>
                <a:spcPts val="0"/>
              </a:spcBef>
              <a:spcAft>
                <a:spcPts val="0"/>
              </a:spcAft>
            </a:pPr>
            <a:endParaRPr lang="en-US" dirty="0">
              <a:ea typeface="Times New Roman" panose="02020603050405020304" pitchFamily="18" charset="0"/>
              <a:cs typeface="Times New Roman" panose="02020603050405020304" pitchFamily="18" charset="0"/>
            </a:endParaRPr>
          </a:p>
          <a:p>
            <a:pPr marR="0" lvl="0">
              <a:spcBef>
                <a:spcPts val="0"/>
              </a:spcBef>
              <a:spcAft>
                <a:spcPts val="0"/>
              </a:spcAft>
            </a:pPr>
            <a:r>
              <a:rPr lang="en-US" b="1" dirty="0">
                <a:ea typeface="Times New Roman" panose="02020603050405020304" pitchFamily="18" charset="0"/>
                <a:cs typeface="Times New Roman" panose="02020603050405020304" pitchFamily="18" charset="0"/>
              </a:rPr>
              <a:t>Dissemination &amp; Replication</a:t>
            </a:r>
            <a:r>
              <a:rPr lang="en-US" dirty="0">
                <a:ea typeface="Times New Roman" panose="02020603050405020304" pitchFamily="18" charset="0"/>
                <a:cs typeface="Times New Roman" panose="02020603050405020304" pitchFamily="18" charset="0"/>
              </a:rPr>
              <a:t>		Demonstrate</a:t>
            </a:r>
            <a:r>
              <a:rPr lang="en-US" dirty="0"/>
              <a:t> an end-to-end product plugging directly into 				government systems, with world wide 	applications in 					resource constrained settings</a:t>
            </a:r>
            <a:r>
              <a:rPr lang="en-US" dirty="0">
                <a:cs typeface="Times New Roman" panose="02020603050405020304" pitchFamily="18" charset="0"/>
              </a:rPr>
              <a:t>.</a:t>
            </a:r>
            <a:endParaRPr lang="en-US" b="1" dirty="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79FF53D-DA64-7F4E-9F0E-E53754BA56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337" y="1826528"/>
            <a:ext cx="999928" cy="999928"/>
          </a:xfrm>
          <a:prstGeom prst="rect">
            <a:avLst/>
          </a:prstGeom>
        </p:spPr>
      </p:pic>
      <p:pic>
        <p:nvPicPr>
          <p:cNvPr id="8" name="Picture 7">
            <a:extLst>
              <a:ext uri="{FF2B5EF4-FFF2-40B4-BE49-F238E27FC236}">
                <a16:creationId xmlns:a16="http://schemas.microsoft.com/office/drawing/2014/main" id="{CC25BEFF-E634-BC41-8F8D-7BBBB3C70A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337" y="5292888"/>
            <a:ext cx="999928" cy="999928"/>
          </a:xfrm>
          <a:prstGeom prst="rect">
            <a:avLst/>
          </a:prstGeom>
        </p:spPr>
      </p:pic>
      <p:pic>
        <p:nvPicPr>
          <p:cNvPr id="10" name="Picture 9">
            <a:extLst>
              <a:ext uri="{FF2B5EF4-FFF2-40B4-BE49-F238E27FC236}">
                <a16:creationId xmlns:a16="http://schemas.microsoft.com/office/drawing/2014/main" id="{D1C3231D-2857-914F-A290-BA00C87813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9790" y="4236706"/>
            <a:ext cx="851021" cy="851021"/>
          </a:xfrm>
          <a:prstGeom prst="rect">
            <a:avLst/>
          </a:prstGeom>
        </p:spPr>
      </p:pic>
      <p:pic>
        <p:nvPicPr>
          <p:cNvPr id="16" name="Picture 15">
            <a:extLst>
              <a:ext uri="{FF2B5EF4-FFF2-40B4-BE49-F238E27FC236}">
                <a16:creationId xmlns:a16="http://schemas.microsoft.com/office/drawing/2014/main" id="{16BFA20E-8C0A-C247-9496-D210C33C33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5336" y="3031617"/>
            <a:ext cx="999928" cy="999928"/>
          </a:xfrm>
          <a:prstGeom prst="rect">
            <a:avLst/>
          </a:prstGeom>
        </p:spPr>
      </p:pic>
    </p:spTree>
    <p:extLst>
      <p:ext uri="{BB962C8B-B14F-4D97-AF65-F5344CB8AC3E}">
        <p14:creationId xmlns:p14="http://schemas.microsoft.com/office/powerpoint/2010/main" val="377218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3720" y="5953323"/>
            <a:ext cx="1768193" cy="464340"/>
          </a:xfrm>
          <a:prstGeom prst="rect">
            <a:avLst/>
          </a:prstGeom>
        </p:spPr>
      </p:pic>
      <p:sp>
        <p:nvSpPr>
          <p:cNvPr id="3" name="TextBox 2">
            <a:extLst>
              <a:ext uri="{FF2B5EF4-FFF2-40B4-BE49-F238E27FC236}">
                <a16:creationId xmlns:a16="http://schemas.microsoft.com/office/drawing/2014/main" id="{6A853E4E-404E-AF41-9E3B-F7EAF6240742}"/>
              </a:ext>
            </a:extLst>
          </p:cNvPr>
          <p:cNvSpPr txBox="1"/>
          <p:nvPr/>
        </p:nvSpPr>
        <p:spPr>
          <a:xfrm>
            <a:off x="5251056" y="3136612"/>
            <a:ext cx="1689886" cy="584775"/>
          </a:xfrm>
          <a:prstGeom prst="rect">
            <a:avLst/>
          </a:prstGeom>
          <a:noFill/>
        </p:spPr>
        <p:txBody>
          <a:bodyPr wrap="none" rtlCol="0">
            <a:spAutoFit/>
          </a:bodyPr>
          <a:lstStyle/>
          <a:p>
            <a:pPr algn="ctr"/>
            <a:r>
              <a:rPr lang="en-US" sz="3200" dirty="0">
                <a:solidFill>
                  <a:schemeClr val="bg1"/>
                </a:solidFill>
                <a:latin typeface="Franklin Gothic Medium Cond" panose="020B0603020102020204" pitchFamily="34" charset="0"/>
              </a:rPr>
              <a:t>Thank You</a:t>
            </a:r>
          </a:p>
        </p:txBody>
      </p:sp>
    </p:spTree>
    <p:extLst>
      <p:ext uri="{BB962C8B-B14F-4D97-AF65-F5344CB8AC3E}">
        <p14:creationId xmlns:p14="http://schemas.microsoft.com/office/powerpoint/2010/main" val="1040017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3720" y="5953323"/>
            <a:ext cx="1768193" cy="464340"/>
          </a:xfrm>
          <a:prstGeom prst="rect">
            <a:avLst/>
          </a:prstGeom>
        </p:spPr>
      </p:pic>
      <p:sp>
        <p:nvSpPr>
          <p:cNvPr id="3" name="TextBox 2">
            <a:extLst>
              <a:ext uri="{FF2B5EF4-FFF2-40B4-BE49-F238E27FC236}">
                <a16:creationId xmlns:a16="http://schemas.microsoft.com/office/drawing/2014/main" id="{6A853E4E-404E-AF41-9E3B-F7EAF6240742}"/>
              </a:ext>
            </a:extLst>
          </p:cNvPr>
          <p:cNvSpPr txBox="1"/>
          <p:nvPr/>
        </p:nvSpPr>
        <p:spPr>
          <a:xfrm>
            <a:off x="3746776" y="3136612"/>
            <a:ext cx="4698466" cy="584775"/>
          </a:xfrm>
          <a:prstGeom prst="rect">
            <a:avLst/>
          </a:prstGeom>
          <a:noFill/>
        </p:spPr>
        <p:txBody>
          <a:bodyPr wrap="none" rtlCol="0">
            <a:spAutoFit/>
          </a:bodyPr>
          <a:lstStyle/>
          <a:p>
            <a:pPr algn="ctr"/>
            <a:r>
              <a:rPr lang="en-US" sz="3200" dirty="0">
                <a:solidFill>
                  <a:schemeClr val="bg1"/>
                </a:solidFill>
                <a:latin typeface="Franklin Gothic Medium Cond" panose="020B0603020102020204" pitchFamily="34" charset="0"/>
              </a:rPr>
              <a:t>Appendix: Technical Approach</a:t>
            </a:r>
          </a:p>
        </p:txBody>
      </p:sp>
    </p:spTree>
    <p:extLst>
      <p:ext uri="{BB962C8B-B14F-4D97-AF65-F5344CB8AC3E}">
        <p14:creationId xmlns:p14="http://schemas.microsoft.com/office/powerpoint/2010/main" val="2934311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667" y="328681"/>
            <a:ext cx="11345333" cy="751807"/>
          </a:xfrm>
        </p:spPr>
        <p:txBody>
          <a:bodyPr>
            <a:noAutofit/>
          </a:bodyPr>
          <a:lstStyle/>
          <a:p>
            <a:r>
              <a:rPr lang="en-US" sz="3200" dirty="0"/>
              <a:t>Estimating Population Movements through CDR Analysis</a:t>
            </a:r>
          </a:p>
        </p:txBody>
      </p:sp>
      <p:grpSp>
        <p:nvGrpSpPr>
          <p:cNvPr id="27" name="Group 26"/>
          <p:cNvGrpSpPr/>
          <p:nvPr/>
        </p:nvGrpSpPr>
        <p:grpSpPr>
          <a:xfrm>
            <a:off x="1279017" y="1682767"/>
            <a:ext cx="9050316" cy="4089387"/>
            <a:chOff x="460716" y="733645"/>
            <a:chExt cx="8350849" cy="3930470"/>
          </a:xfrm>
        </p:grpSpPr>
        <p:grpSp>
          <p:nvGrpSpPr>
            <p:cNvPr id="4" name="Group 3"/>
            <p:cNvGrpSpPr/>
            <p:nvPr/>
          </p:nvGrpSpPr>
          <p:grpSpPr>
            <a:xfrm>
              <a:off x="1988296" y="733645"/>
              <a:ext cx="5145206" cy="3191811"/>
              <a:chOff x="2430661" y="540536"/>
              <a:chExt cx="5874924" cy="4321149"/>
            </a:xfrm>
          </p:grpSpPr>
          <p:sp>
            <p:nvSpPr>
              <p:cNvPr id="5" name="Freeform 4"/>
              <p:cNvSpPr/>
              <p:nvPr/>
            </p:nvSpPr>
            <p:spPr>
              <a:xfrm>
                <a:off x="3229727" y="3122760"/>
                <a:ext cx="91440" cy="455782"/>
              </a:xfrm>
              <a:custGeom>
                <a:avLst/>
                <a:gdLst/>
                <a:ahLst/>
                <a:cxnLst/>
                <a:rect l="0" t="0" r="0" b="0"/>
                <a:pathLst>
                  <a:path>
                    <a:moveTo>
                      <a:pt x="45720" y="0"/>
                    </a:moveTo>
                    <a:lnTo>
                      <a:pt x="45720" y="4557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 name="Freeform 5"/>
              <p:cNvSpPr/>
              <p:nvPr/>
            </p:nvSpPr>
            <p:spPr>
              <a:xfrm>
                <a:off x="4963790" y="1535683"/>
                <a:ext cx="1436563" cy="455782"/>
              </a:xfrm>
              <a:custGeom>
                <a:avLst/>
                <a:gdLst/>
                <a:ahLst/>
                <a:cxnLst/>
                <a:rect l="0" t="0" r="0" b="0"/>
                <a:pathLst>
                  <a:path>
                    <a:moveTo>
                      <a:pt x="0" y="0"/>
                    </a:moveTo>
                    <a:lnTo>
                      <a:pt x="0" y="310602"/>
                    </a:lnTo>
                    <a:lnTo>
                      <a:pt x="1436563" y="310602"/>
                    </a:lnTo>
                    <a:lnTo>
                      <a:pt x="1436563" y="4557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6328957" y="3122782"/>
                <a:ext cx="957708" cy="455782"/>
              </a:xfrm>
              <a:custGeom>
                <a:avLst/>
                <a:gdLst/>
                <a:ahLst/>
                <a:cxnLst/>
                <a:rect l="0" t="0" r="0" b="0"/>
                <a:pathLst>
                  <a:path>
                    <a:moveTo>
                      <a:pt x="0" y="0"/>
                    </a:moveTo>
                    <a:lnTo>
                      <a:pt x="0" y="310602"/>
                    </a:lnTo>
                    <a:lnTo>
                      <a:pt x="957708" y="310602"/>
                    </a:lnTo>
                    <a:lnTo>
                      <a:pt x="957708" y="4557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Freeform 7"/>
              <p:cNvSpPr/>
              <p:nvPr/>
            </p:nvSpPr>
            <p:spPr>
              <a:xfrm>
                <a:off x="5432458" y="3122782"/>
                <a:ext cx="957708" cy="455782"/>
              </a:xfrm>
              <a:custGeom>
                <a:avLst/>
                <a:gdLst/>
                <a:ahLst/>
                <a:cxnLst/>
                <a:rect l="0" t="0" r="0" b="0"/>
                <a:pathLst>
                  <a:path>
                    <a:moveTo>
                      <a:pt x="957708" y="0"/>
                    </a:moveTo>
                    <a:lnTo>
                      <a:pt x="957708" y="310602"/>
                    </a:lnTo>
                    <a:lnTo>
                      <a:pt x="0" y="310602"/>
                    </a:lnTo>
                    <a:lnTo>
                      <a:pt x="0" y="455782"/>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3619041" y="1535683"/>
                <a:ext cx="1436563" cy="455782"/>
              </a:xfrm>
              <a:custGeom>
                <a:avLst/>
                <a:gdLst/>
                <a:ahLst/>
                <a:cxnLst/>
                <a:rect l="0" t="0" r="0" b="0"/>
                <a:pathLst>
                  <a:path>
                    <a:moveTo>
                      <a:pt x="1436563" y="0"/>
                    </a:moveTo>
                    <a:lnTo>
                      <a:pt x="1436563" y="310602"/>
                    </a:lnTo>
                    <a:lnTo>
                      <a:pt x="0" y="310602"/>
                    </a:lnTo>
                    <a:lnTo>
                      <a:pt x="0" y="455782"/>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0" name="Rounded Rectangle 9"/>
              <p:cNvSpPr/>
              <p:nvPr/>
            </p:nvSpPr>
            <p:spPr>
              <a:xfrm>
                <a:off x="4180209" y="540536"/>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10"/>
              <p:cNvSpPr/>
              <p:nvPr/>
            </p:nvSpPr>
            <p:spPr>
              <a:xfrm>
                <a:off x="4354338" y="705958"/>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kern="1200" dirty="0"/>
                  <a:t>Population Movement</a:t>
                </a:r>
              </a:p>
            </p:txBody>
          </p:sp>
          <p:sp>
            <p:nvSpPr>
              <p:cNvPr id="12" name="Rounded Rectangle 11"/>
              <p:cNvSpPr/>
              <p:nvPr/>
            </p:nvSpPr>
            <p:spPr>
              <a:xfrm>
                <a:off x="5545377" y="2127634"/>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p:cNvSpPr/>
              <p:nvPr/>
            </p:nvSpPr>
            <p:spPr>
              <a:xfrm>
                <a:off x="5719506" y="2211353"/>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kern="1200" dirty="0"/>
                  <a:t>Long Term Movement</a:t>
                </a:r>
              </a:p>
            </p:txBody>
          </p:sp>
          <p:sp>
            <p:nvSpPr>
              <p:cNvPr id="14" name="Rounded Rectangle 13"/>
              <p:cNvSpPr/>
              <p:nvPr/>
            </p:nvSpPr>
            <p:spPr>
              <a:xfrm>
                <a:off x="4648878" y="3701117"/>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p:cNvSpPr/>
              <p:nvPr/>
            </p:nvSpPr>
            <p:spPr>
              <a:xfrm>
                <a:off x="4823007" y="3866539"/>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i="1" kern="1200" dirty="0">
                    <a:solidFill>
                      <a:schemeClr val="bg1">
                        <a:lumMod val="50000"/>
                      </a:schemeClr>
                    </a:solidFill>
                  </a:rPr>
                  <a:t>Seasonal  Migration</a:t>
                </a:r>
              </a:p>
            </p:txBody>
          </p:sp>
          <p:sp>
            <p:nvSpPr>
              <p:cNvPr id="16" name="Rounded Rectangle 15"/>
              <p:cNvSpPr/>
              <p:nvPr/>
            </p:nvSpPr>
            <p:spPr>
              <a:xfrm>
                <a:off x="6564296" y="3701117"/>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16"/>
              <p:cNvSpPr/>
              <p:nvPr/>
            </p:nvSpPr>
            <p:spPr>
              <a:xfrm>
                <a:off x="6738425" y="3866539"/>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kern="1200" dirty="0"/>
                  <a:t>Permanent Migration</a:t>
                </a:r>
              </a:p>
            </p:txBody>
          </p:sp>
          <p:sp>
            <p:nvSpPr>
              <p:cNvPr id="18" name="Rounded Rectangle 17"/>
              <p:cNvSpPr/>
              <p:nvPr/>
            </p:nvSpPr>
            <p:spPr>
              <a:xfrm>
                <a:off x="2430661" y="2113996"/>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18"/>
              <p:cNvSpPr/>
              <p:nvPr/>
            </p:nvSpPr>
            <p:spPr>
              <a:xfrm>
                <a:off x="2604787" y="2279418"/>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kern="1200" dirty="0"/>
                  <a:t>Short Term Movement</a:t>
                </a:r>
              </a:p>
            </p:txBody>
          </p:sp>
          <p:sp>
            <p:nvSpPr>
              <p:cNvPr id="20" name="Rounded Rectangle 19"/>
              <p:cNvSpPr/>
              <p:nvPr/>
            </p:nvSpPr>
            <p:spPr>
              <a:xfrm>
                <a:off x="2430661" y="3524074"/>
                <a:ext cx="1567160" cy="995146"/>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Freeform 20"/>
              <p:cNvSpPr/>
              <p:nvPr/>
            </p:nvSpPr>
            <p:spPr>
              <a:xfrm>
                <a:off x="2604790" y="3689498"/>
                <a:ext cx="1567160" cy="995146"/>
              </a:xfrm>
              <a:custGeom>
                <a:avLst/>
                <a:gdLst>
                  <a:gd name="connsiteX0" fmla="*/ 0 w 1567160"/>
                  <a:gd name="connsiteY0" fmla="*/ 99515 h 995146"/>
                  <a:gd name="connsiteX1" fmla="*/ 99515 w 1567160"/>
                  <a:gd name="connsiteY1" fmla="*/ 0 h 995146"/>
                  <a:gd name="connsiteX2" fmla="*/ 1467645 w 1567160"/>
                  <a:gd name="connsiteY2" fmla="*/ 0 h 995146"/>
                  <a:gd name="connsiteX3" fmla="*/ 1567160 w 1567160"/>
                  <a:gd name="connsiteY3" fmla="*/ 99515 h 995146"/>
                  <a:gd name="connsiteX4" fmla="*/ 1567160 w 1567160"/>
                  <a:gd name="connsiteY4" fmla="*/ 895631 h 995146"/>
                  <a:gd name="connsiteX5" fmla="*/ 1467645 w 1567160"/>
                  <a:gd name="connsiteY5" fmla="*/ 995146 h 995146"/>
                  <a:gd name="connsiteX6" fmla="*/ 99515 w 1567160"/>
                  <a:gd name="connsiteY6" fmla="*/ 995146 h 995146"/>
                  <a:gd name="connsiteX7" fmla="*/ 0 w 1567160"/>
                  <a:gd name="connsiteY7" fmla="*/ 895631 h 995146"/>
                  <a:gd name="connsiteX8" fmla="*/ 0 w 1567160"/>
                  <a:gd name="connsiteY8" fmla="*/ 99515 h 99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7160" h="995146">
                    <a:moveTo>
                      <a:pt x="0" y="99515"/>
                    </a:moveTo>
                    <a:cubicBezTo>
                      <a:pt x="0" y="44554"/>
                      <a:pt x="44554" y="0"/>
                      <a:pt x="99515" y="0"/>
                    </a:cubicBezTo>
                    <a:lnTo>
                      <a:pt x="1467645" y="0"/>
                    </a:lnTo>
                    <a:cubicBezTo>
                      <a:pt x="1522606" y="0"/>
                      <a:pt x="1567160" y="44554"/>
                      <a:pt x="1567160" y="99515"/>
                    </a:cubicBezTo>
                    <a:lnTo>
                      <a:pt x="1567160" y="895631"/>
                    </a:lnTo>
                    <a:cubicBezTo>
                      <a:pt x="1567160" y="950592"/>
                      <a:pt x="1522606" y="995146"/>
                      <a:pt x="1467645" y="995146"/>
                    </a:cubicBezTo>
                    <a:lnTo>
                      <a:pt x="99515" y="995146"/>
                    </a:lnTo>
                    <a:cubicBezTo>
                      <a:pt x="44554" y="995146"/>
                      <a:pt x="0" y="950592"/>
                      <a:pt x="0" y="895631"/>
                    </a:cubicBezTo>
                    <a:lnTo>
                      <a:pt x="0" y="99515"/>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107" tIns="90107" rIns="90107" bIns="90107" numCol="1" spcCol="1270" anchor="ctr" anchorCtr="0">
                <a:noAutofit/>
              </a:bodyPr>
              <a:lstStyle/>
              <a:p>
                <a:pPr lvl="0" algn="ctr" defTabSz="711200">
                  <a:lnSpc>
                    <a:spcPct val="90000"/>
                  </a:lnSpc>
                  <a:spcBef>
                    <a:spcPct val="0"/>
                  </a:spcBef>
                  <a:spcAft>
                    <a:spcPct val="35000"/>
                  </a:spcAft>
                </a:pPr>
                <a:r>
                  <a:rPr lang="en-US" sz="1400" kern="1200" dirty="0"/>
                  <a:t>Dynamic Population Movement </a:t>
                </a:r>
              </a:p>
            </p:txBody>
          </p:sp>
        </p:grpSp>
        <p:sp>
          <p:nvSpPr>
            <p:cNvPr id="22" name="TextBox 21">
              <a:extLst>
                <a:ext uri="{FF2B5EF4-FFF2-40B4-BE49-F238E27FC236}">
                  <a16:creationId xmlns:a16="http://schemas.microsoft.com/office/drawing/2014/main" id="{996BE8E0-2BA1-425A-93A5-BFC677EA5356}"/>
                </a:ext>
              </a:extLst>
            </p:cNvPr>
            <p:cNvSpPr txBox="1"/>
            <p:nvPr/>
          </p:nvSpPr>
          <p:spPr>
            <a:xfrm>
              <a:off x="1933770" y="3980794"/>
              <a:ext cx="1663568" cy="4930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spcBef>
                  <a:spcPts val="200"/>
                </a:spcBef>
                <a:spcAft>
                  <a:spcPts val="200"/>
                </a:spcAft>
              </a:pPr>
              <a:r>
                <a:rPr lang="en-US" sz="1200" dirty="0"/>
                <a:t> Intra-day and within a week, or event based</a:t>
              </a:r>
            </a:p>
          </p:txBody>
        </p:sp>
        <p:sp>
          <p:nvSpPr>
            <p:cNvPr id="23" name="TextBox 22">
              <a:extLst>
                <a:ext uri="{FF2B5EF4-FFF2-40B4-BE49-F238E27FC236}">
                  <a16:creationId xmlns:a16="http://schemas.microsoft.com/office/drawing/2014/main" id="{996BE8E0-2BA1-425A-93A5-BFC677EA5356}"/>
                </a:ext>
              </a:extLst>
            </p:cNvPr>
            <p:cNvSpPr txBox="1"/>
            <p:nvPr/>
          </p:nvSpPr>
          <p:spPr>
            <a:xfrm>
              <a:off x="3802444" y="3993600"/>
              <a:ext cx="1826157" cy="6705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spcBef>
                  <a:spcPts val="200"/>
                </a:spcBef>
                <a:spcAft>
                  <a:spcPts val="200"/>
                </a:spcAft>
              </a:pPr>
              <a:r>
                <a:rPr lang="en-US" sz="1200" dirty="0"/>
                <a:t> </a:t>
              </a:r>
              <a:r>
                <a:rPr lang="en-US" sz="1200" dirty="0">
                  <a:solidFill>
                    <a:srgbClr val="FF0000"/>
                  </a:solidFill>
                </a:rPr>
                <a:t>3-6</a:t>
              </a:r>
              <a:r>
                <a:rPr lang="en-US" sz="1200" dirty="0"/>
                <a:t> months movement, say  between 2 regions with a year</a:t>
              </a:r>
            </a:p>
          </p:txBody>
        </p:sp>
        <p:sp>
          <p:nvSpPr>
            <p:cNvPr id="24" name="TextBox 23">
              <a:extLst>
                <a:ext uri="{FF2B5EF4-FFF2-40B4-BE49-F238E27FC236}">
                  <a16:creationId xmlns:a16="http://schemas.microsoft.com/office/drawing/2014/main" id="{996BE8E0-2BA1-425A-93A5-BFC677EA5356}"/>
                </a:ext>
              </a:extLst>
            </p:cNvPr>
            <p:cNvSpPr txBox="1"/>
            <p:nvPr/>
          </p:nvSpPr>
          <p:spPr>
            <a:xfrm>
              <a:off x="5756197" y="4016221"/>
              <a:ext cx="1446902" cy="4930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spcBef>
                  <a:spcPts val="200"/>
                </a:spcBef>
                <a:spcAft>
                  <a:spcPts val="200"/>
                </a:spcAft>
              </a:pPr>
              <a:r>
                <a:rPr lang="en-US" sz="1200" dirty="0"/>
                <a:t>More than </a:t>
              </a:r>
              <a:r>
                <a:rPr lang="en-US" sz="1200" dirty="0">
                  <a:solidFill>
                    <a:srgbClr val="FF0000"/>
                  </a:solidFill>
                </a:rPr>
                <a:t>6</a:t>
              </a:r>
              <a:r>
                <a:rPr lang="en-US" sz="1200" dirty="0"/>
                <a:t> month of movement</a:t>
              </a:r>
            </a:p>
          </p:txBody>
        </p:sp>
        <p:sp>
          <p:nvSpPr>
            <p:cNvPr id="25" name="TextBox 24">
              <a:extLst>
                <a:ext uri="{FF2B5EF4-FFF2-40B4-BE49-F238E27FC236}">
                  <a16:creationId xmlns:a16="http://schemas.microsoft.com/office/drawing/2014/main" id="{996BE8E0-2BA1-425A-93A5-BFC677EA5356}"/>
                </a:ext>
              </a:extLst>
            </p:cNvPr>
            <p:cNvSpPr txBox="1"/>
            <p:nvPr/>
          </p:nvSpPr>
          <p:spPr>
            <a:xfrm>
              <a:off x="460716" y="1792635"/>
              <a:ext cx="1403608" cy="10353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711200">
                <a:lnSpc>
                  <a:spcPct val="90000"/>
                </a:lnSpc>
                <a:spcBef>
                  <a:spcPts val="600"/>
                </a:spcBef>
                <a:spcAft>
                  <a:spcPts val="600"/>
                </a:spcAft>
              </a:pPr>
              <a:r>
                <a:rPr lang="en-US" sz="1200" kern="1200" dirty="0"/>
                <a:t>Can be utilized to optimize the location of a health post within a given Administrative unit</a:t>
              </a:r>
            </a:p>
          </p:txBody>
        </p:sp>
        <p:sp>
          <p:nvSpPr>
            <p:cNvPr id="26" name="TextBox 25">
              <a:extLst>
                <a:ext uri="{FF2B5EF4-FFF2-40B4-BE49-F238E27FC236}">
                  <a16:creationId xmlns:a16="http://schemas.microsoft.com/office/drawing/2014/main" id="{996BE8E0-2BA1-425A-93A5-BFC677EA5356}"/>
                </a:ext>
              </a:extLst>
            </p:cNvPr>
            <p:cNvSpPr txBox="1"/>
            <p:nvPr/>
          </p:nvSpPr>
          <p:spPr>
            <a:xfrm>
              <a:off x="6490767" y="1826669"/>
              <a:ext cx="2320798" cy="8756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defTabSz="711200">
                <a:lnSpc>
                  <a:spcPct val="90000"/>
                </a:lnSpc>
                <a:spcBef>
                  <a:spcPts val="600"/>
                </a:spcBef>
                <a:spcAft>
                  <a:spcPts val="600"/>
                </a:spcAft>
              </a:pPr>
              <a:r>
                <a:rPr lang="en-US" sz="1200" kern="1200" dirty="0"/>
                <a:t>Can be utilized to factor the net migration factor to be applied on the static yearly population forecast of a given Administrative Unit</a:t>
              </a:r>
            </a:p>
          </p:txBody>
        </p:sp>
      </p:grpSp>
    </p:spTree>
    <p:extLst>
      <p:ext uri="{BB962C8B-B14F-4D97-AF65-F5344CB8AC3E}">
        <p14:creationId xmlns:p14="http://schemas.microsoft.com/office/powerpoint/2010/main" val="2000610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670E-9260-4043-B503-C1581B316B5A}"/>
              </a:ext>
            </a:extLst>
          </p:cNvPr>
          <p:cNvSpPr>
            <a:spLocks noGrp="1"/>
          </p:cNvSpPr>
          <p:nvPr>
            <p:ph type="title"/>
          </p:nvPr>
        </p:nvSpPr>
        <p:spPr/>
        <p:txBody>
          <a:bodyPr>
            <a:normAutofit/>
          </a:bodyPr>
          <a:lstStyle/>
          <a:p>
            <a:r>
              <a:rPr lang="en-US" sz="3200" dirty="0"/>
              <a:t>Project Objectives</a:t>
            </a:r>
          </a:p>
        </p:txBody>
      </p:sp>
      <p:sp>
        <p:nvSpPr>
          <p:cNvPr id="5" name="Rectangle 4">
            <a:extLst>
              <a:ext uri="{FF2B5EF4-FFF2-40B4-BE49-F238E27FC236}">
                <a16:creationId xmlns:a16="http://schemas.microsoft.com/office/drawing/2014/main" id="{D3817988-D8C2-1B40-BA44-5515884F57B8}"/>
              </a:ext>
            </a:extLst>
          </p:cNvPr>
          <p:cNvSpPr/>
          <p:nvPr/>
        </p:nvSpPr>
        <p:spPr>
          <a:xfrm>
            <a:off x="1465090" y="2261284"/>
            <a:ext cx="3960534" cy="4335033"/>
          </a:xfrm>
          <a:prstGeom prst="rect">
            <a:avLst/>
          </a:prstGeom>
        </p:spPr>
        <p:txBody>
          <a:bodyPr wrap="square">
            <a:spAutoFit/>
          </a:bodyPr>
          <a:lstStyle/>
          <a:p>
            <a:pPr marR="0">
              <a:lnSpc>
                <a:spcPct val="110000"/>
              </a:lnSpc>
              <a:spcBef>
                <a:spcPts val="0"/>
              </a:spcBef>
              <a:spcAft>
                <a:spcPts val="0"/>
              </a:spcAft>
            </a:pPr>
            <a:r>
              <a:rPr lang="en-US" b="1" dirty="0"/>
              <a:t>Problem Statement</a:t>
            </a:r>
          </a:p>
          <a:p>
            <a:pPr marR="0">
              <a:lnSpc>
                <a:spcPct val="110000"/>
              </a:lnSpc>
              <a:spcBef>
                <a:spcPts val="0"/>
              </a:spcBef>
              <a:spcAft>
                <a:spcPts val="0"/>
              </a:spcAft>
            </a:pPr>
            <a:endParaRPr lang="en-US" dirty="0"/>
          </a:p>
          <a:p>
            <a:pPr marR="0">
              <a:lnSpc>
                <a:spcPct val="110000"/>
              </a:lnSpc>
              <a:spcBef>
                <a:spcPts val="0"/>
              </a:spcBef>
              <a:spcAft>
                <a:spcPts val="0"/>
              </a:spcAft>
            </a:pPr>
            <a:r>
              <a:rPr lang="en-US" dirty="0"/>
              <a:t>Malawi is experiencing rapid population growth and urbanization</a:t>
            </a:r>
          </a:p>
          <a:p>
            <a:pPr marL="285750" marR="0" indent="-285750">
              <a:lnSpc>
                <a:spcPct val="110000"/>
              </a:lnSpc>
              <a:spcBef>
                <a:spcPts val="0"/>
              </a:spcBef>
              <a:spcAft>
                <a:spcPts val="0"/>
              </a:spcAft>
              <a:buFont typeface="Arial" panose="020B0604020202020204" pitchFamily="34" charset="0"/>
              <a:buChar char="•"/>
            </a:pPr>
            <a:endParaRPr lang="en-US" dirty="0"/>
          </a:p>
          <a:p>
            <a:pPr marL="285750" marR="0" indent="-285750">
              <a:lnSpc>
                <a:spcPct val="110000"/>
              </a:lnSpc>
              <a:spcBef>
                <a:spcPts val="0"/>
              </a:spcBef>
              <a:spcAft>
                <a:spcPts val="0"/>
              </a:spcAft>
              <a:buFont typeface="Arial" panose="020B0604020202020204" pitchFamily="34" charset="0"/>
              <a:buChar char="•"/>
            </a:pPr>
            <a:endParaRPr lang="en-US" dirty="0"/>
          </a:p>
          <a:p>
            <a:pPr marR="0">
              <a:lnSpc>
                <a:spcPct val="110000"/>
              </a:lnSpc>
              <a:spcBef>
                <a:spcPts val="0"/>
              </a:spcBef>
              <a:spcAft>
                <a:spcPts val="0"/>
              </a:spcAft>
            </a:pPr>
            <a:endParaRPr lang="en-US" dirty="0"/>
          </a:p>
          <a:p>
            <a:pPr marR="0">
              <a:lnSpc>
                <a:spcPct val="110000"/>
              </a:lnSpc>
              <a:spcBef>
                <a:spcPts val="0"/>
              </a:spcBef>
              <a:spcAft>
                <a:spcPts val="0"/>
              </a:spcAft>
            </a:pPr>
            <a:r>
              <a:rPr lang="en-US" dirty="0"/>
              <a:t>Large segments of the population lack access to primary health care facilities</a:t>
            </a:r>
          </a:p>
          <a:p>
            <a:pPr marR="0">
              <a:lnSpc>
                <a:spcPct val="110000"/>
              </a:lnSpc>
              <a:spcBef>
                <a:spcPts val="0"/>
              </a:spcBef>
              <a:spcAft>
                <a:spcPts val="0"/>
              </a:spcAft>
            </a:pPr>
            <a:endParaRPr lang="en-US" dirty="0"/>
          </a:p>
          <a:p>
            <a:pPr marR="0">
              <a:lnSpc>
                <a:spcPct val="110000"/>
              </a:lnSpc>
              <a:spcBef>
                <a:spcPts val="0"/>
              </a:spcBef>
              <a:spcAft>
                <a:spcPts val="0"/>
              </a:spcAft>
            </a:pPr>
            <a:endParaRPr lang="en-US" dirty="0"/>
          </a:p>
          <a:p>
            <a:pPr marR="0">
              <a:lnSpc>
                <a:spcPct val="110000"/>
              </a:lnSpc>
              <a:spcBef>
                <a:spcPts val="0"/>
              </a:spcBef>
              <a:spcAft>
                <a:spcPts val="0"/>
              </a:spcAft>
            </a:pPr>
            <a:endParaRPr lang="en-US" dirty="0"/>
          </a:p>
          <a:p>
            <a:pPr marR="0">
              <a:lnSpc>
                <a:spcPct val="110000"/>
              </a:lnSpc>
              <a:spcBef>
                <a:spcPts val="0"/>
              </a:spcBef>
              <a:spcAft>
                <a:spcPts val="0"/>
              </a:spcAft>
            </a:pPr>
            <a:r>
              <a:rPr lang="en-US" dirty="0"/>
              <a:t>Flood and Drought displace populations, shifting burden of care</a:t>
            </a:r>
          </a:p>
        </p:txBody>
      </p:sp>
      <p:sp>
        <p:nvSpPr>
          <p:cNvPr id="29" name="Rectangle 28">
            <a:extLst>
              <a:ext uri="{FF2B5EF4-FFF2-40B4-BE49-F238E27FC236}">
                <a16:creationId xmlns:a16="http://schemas.microsoft.com/office/drawing/2014/main" id="{A6891EBA-63FA-3749-80F8-6C66B1BA5A7B}"/>
              </a:ext>
            </a:extLst>
          </p:cNvPr>
          <p:cNvSpPr/>
          <p:nvPr/>
        </p:nvSpPr>
        <p:spPr>
          <a:xfrm>
            <a:off x="7286625" y="2234050"/>
            <a:ext cx="4856326" cy="4233467"/>
          </a:xfrm>
          <a:prstGeom prst="rect">
            <a:avLst/>
          </a:prstGeom>
        </p:spPr>
        <p:txBody>
          <a:bodyPr wrap="square">
            <a:spAutoFit/>
          </a:bodyPr>
          <a:lstStyle/>
          <a:p>
            <a:pPr marR="0">
              <a:lnSpc>
                <a:spcPct val="110000"/>
              </a:lnSpc>
              <a:spcBef>
                <a:spcPts val="0"/>
              </a:spcBef>
              <a:spcAft>
                <a:spcPts val="0"/>
              </a:spcAft>
            </a:pPr>
            <a:r>
              <a:rPr lang="en-US" b="1" dirty="0"/>
              <a:t>Proposed Approach</a:t>
            </a:r>
          </a:p>
          <a:p>
            <a:pPr marR="0">
              <a:lnSpc>
                <a:spcPct val="110000"/>
              </a:lnSpc>
              <a:spcBef>
                <a:spcPts val="0"/>
              </a:spcBef>
              <a:spcAft>
                <a:spcPts val="0"/>
              </a:spcAft>
            </a:pPr>
            <a:endParaRPr lang="en-US" sz="1200" dirty="0"/>
          </a:p>
          <a:p>
            <a:pPr>
              <a:lnSpc>
                <a:spcPct val="110000"/>
              </a:lnSpc>
            </a:pPr>
            <a:r>
              <a:rPr lang="en-US" dirty="0"/>
              <a:t>Develop a dynamic model using previous untapped cell phone data  - helping Malawi’s Ministry of Health (MoH) track population growth &amp; migration</a:t>
            </a:r>
          </a:p>
          <a:p>
            <a:pPr marR="0">
              <a:lnSpc>
                <a:spcPct val="110000"/>
              </a:lnSpc>
              <a:spcBef>
                <a:spcPts val="0"/>
              </a:spcBef>
              <a:spcAft>
                <a:spcPts val="0"/>
              </a:spcAft>
            </a:pPr>
            <a:endParaRPr lang="en-US" dirty="0"/>
          </a:p>
          <a:p>
            <a:pPr marR="0">
              <a:lnSpc>
                <a:spcPct val="110000"/>
              </a:lnSpc>
              <a:spcBef>
                <a:spcPts val="0"/>
              </a:spcBef>
              <a:spcAft>
                <a:spcPts val="0"/>
              </a:spcAft>
            </a:pPr>
            <a:r>
              <a:rPr lang="en-US" dirty="0"/>
              <a:t>Triangulate mobile network (MNO) data with population density and disease burden </a:t>
            </a:r>
          </a:p>
          <a:p>
            <a:pPr marL="285750" marR="0" indent="-285750">
              <a:lnSpc>
                <a:spcPct val="110000"/>
              </a:lnSpc>
              <a:spcBef>
                <a:spcPts val="0"/>
              </a:spcBef>
              <a:spcAft>
                <a:spcPts val="0"/>
              </a:spcAft>
              <a:buFont typeface="Arial" panose="020B0604020202020204" pitchFamily="34" charset="0"/>
              <a:buChar char="•"/>
            </a:pPr>
            <a:endParaRPr lang="en-US" sz="1200" dirty="0"/>
          </a:p>
          <a:p>
            <a:pPr marR="0">
              <a:lnSpc>
                <a:spcPct val="110000"/>
              </a:lnSpc>
              <a:spcBef>
                <a:spcPts val="0"/>
              </a:spcBef>
              <a:spcAft>
                <a:spcPts val="0"/>
              </a:spcAft>
            </a:pPr>
            <a:endParaRPr lang="en-US" dirty="0"/>
          </a:p>
          <a:p>
            <a:pPr marL="285750" marR="0" indent="-285750">
              <a:lnSpc>
                <a:spcPct val="110000"/>
              </a:lnSpc>
              <a:spcBef>
                <a:spcPts val="0"/>
              </a:spcBef>
              <a:spcAft>
                <a:spcPts val="0"/>
              </a:spcAft>
              <a:buFont typeface="Arial" panose="020B0604020202020204" pitchFamily="34" charset="0"/>
              <a:buChar char="•"/>
            </a:pPr>
            <a:endParaRPr lang="en-US" dirty="0"/>
          </a:p>
          <a:p>
            <a:pPr marR="0">
              <a:lnSpc>
                <a:spcPct val="110000"/>
              </a:lnSpc>
              <a:spcBef>
                <a:spcPts val="0"/>
              </a:spcBef>
              <a:spcAft>
                <a:spcPts val="0"/>
              </a:spcAft>
            </a:pPr>
            <a:r>
              <a:rPr lang="en-US" dirty="0"/>
              <a:t>Spur iterative decision-making, better  data use in routine budget execution &amp; program planning</a:t>
            </a:r>
          </a:p>
        </p:txBody>
      </p:sp>
      <p:pic>
        <p:nvPicPr>
          <p:cNvPr id="31" name="Picture 30">
            <a:extLst>
              <a:ext uri="{FF2B5EF4-FFF2-40B4-BE49-F238E27FC236}">
                <a16:creationId xmlns:a16="http://schemas.microsoft.com/office/drawing/2014/main" id="{A54DC47E-0FA5-D24C-8426-979F7E1EF6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221" y="2864435"/>
            <a:ext cx="767166" cy="767166"/>
          </a:xfrm>
          <a:prstGeom prst="rect">
            <a:avLst/>
          </a:prstGeom>
        </p:spPr>
      </p:pic>
      <p:pic>
        <p:nvPicPr>
          <p:cNvPr id="33" name="Picture 32">
            <a:extLst>
              <a:ext uri="{FF2B5EF4-FFF2-40B4-BE49-F238E27FC236}">
                <a16:creationId xmlns:a16="http://schemas.microsoft.com/office/drawing/2014/main" id="{521C2C27-2B48-8943-BB7E-9BAE7FF693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225" y="4299615"/>
            <a:ext cx="767166" cy="767166"/>
          </a:xfrm>
          <a:prstGeom prst="rect">
            <a:avLst/>
          </a:prstGeom>
        </p:spPr>
      </p:pic>
      <p:pic>
        <p:nvPicPr>
          <p:cNvPr id="37" name="Picture 36">
            <a:extLst>
              <a:ext uri="{FF2B5EF4-FFF2-40B4-BE49-F238E27FC236}">
                <a16:creationId xmlns:a16="http://schemas.microsoft.com/office/drawing/2014/main" id="{266FF1D9-C5CD-F642-84C7-367CF162C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1653" y="5734795"/>
            <a:ext cx="845305" cy="845305"/>
          </a:xfrm>
          <a:prstGeom prst="rect">
            <a:avLst/>
          </a:prstGeom>
        </p:spPr>
      </p:pic>
      <p:sp>
        <p:nvSpPr>
          <p:cNvPr id="38" name="Rectangle 37">
            <a:extLst>
              <a:ext uri="{FF2B5EF4-FFF2-40B4-BE49-F238E27FC236}">
                <a16:creationId xmlns:a16="http://schemas.microsoft.com/office/drawing/2014/main" id="{1403A56C-A020-C348-B40C-B9A71B345D91}"/>
              </a:ext>
            </a:extLst>
          </p:cNvPr>
          <p:cNvSpPr/>
          <p:nvPr/>
        </p:nvSpPr>
        <p:spPr>
          <a:xfrm>
            <a:off x="2395145" y="1215843"/>
            <a:ext cx="7675144" cy="874085"/>
          </a:xfrm>
          <a:prstGeom prst="rect">
            <a:avLst/>
          </a:prstGeom>
        </p:spPr>
        <p:txBody>
          <a:bodyPr wrap="square">
            <a:spAutoFit/>
          </a:bodyPr>
          <a:lstStyle/>
          <a:p>
            <a:pPr algn="ctr">
              <a:lnSpc>
                <a:spcPct val="110000"/>
              </a:lnSpc>
            </a:pPr>
            <a:r>
              <a:rPr lang="en-US" sz="2400" b="1" dirty="0">
                <a:latin typeface="+mj-lt"/>
              </a:rPr>
              <a:t>How can we use better data to improve the availability of health services to underserved populations? </a:t>
            </a:r>
          </a:p>
        </p:txBody>
      </p:sp>
      <p:pic>
        <p:nvPicPr>
          <p:cNvPr id="41" name="Picture 40">
            <a:extLst>
              <a:ext uri="{FF2B5EF4-FFF2-40B4-BE49-F238E27FC236}">
                <a16:creationId xmlns:a16="http://schemas.microsoft.com/office/drawing/2014/main" id="{205AB880-1C2D-134C-8DDD-2CD9366066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3187" y="2786296"/>
            <a:ext cx="845306" cy="845306"/>
          </a:xfrm>
          <a:prstGeom prst="rect">
            <a:avLst/>
          </a:prstGeom>
        </p:spPr>
      </p:pic>
      <p:pic>
        <p:nvPicPr>
          <p:cNvPr id="43" name="Picture 42">
            <a:extLst>
              <a:ext uri="{FF2B5EF4-FFF2-40B4-BE49-F238E27FC236}">
                <a16:creationId xmlns:a16="http://schemas.microsoft.com/office/drawing/2014/main" id="{6D419865-EF80-6549-A30C-66437B4FCCA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32717" y="4200076"/>
            <a:ext cx="966246" cy="966246"/>
          </a:xfrm>
          <a:prstGeom prst="rect">
            <a:avLst/>
          </a:prstGeom>
        </p:spPr>
      </p:pic>
      <p:pic>
        <p:nvPicPr>
          <p:cNvPr id="45" name="Picture 44">
            <a:extLst>
              <a:ext uri="{FF2B5EF4-FFF2-40B4-BE49-F238E27FC236}">
                <a16:creationId xmlns:a16="http://schemas.microsoft.com/office/drawing/2014/main" id="{E8AB88FB-6B40-5444-80A2-4F07FC64267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93188" y="5734795"/>
            <a:ext cx="845305" cy="845305"/>
          </a:xfrm>
          <a:prstGeom prst="rect">
            <a:avLst/>
          </a:prstGeom>
        </p:spPr>
      </p:pic>
    </p:spTree>
    <p:extLst>
      <p:ext uri="{BB962C8B-B14F-4D97-AF65-F5344CB8AC3E}">
        <p14:creationId xmlns:p14="http://schemas.microsoft.com/office/powerpoint/2010/main" val="2744675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Foundational Approach - High Level Overview</a:t>
            </a:r>
          </a:p>
        </p:txBody>
      </p:sp>
      <p:grpSp>
        <p:nvGrpSpPr>
          <p:cNvPr id="4" name="Group 3"/>
          <p:cNvGrpSpPr/>
          <p:nvPr/>
        </p:nvGrpSpPr>
        <p:grpSpPr>
          <a:xfrm>
            <a:off x="760530" y="1354667"/>
            <a:ext cx="10669468" cy="4792133"/>
            <a:chOff x="421865" y="724602"/>
            <a:chExt cx="8619234" cy="4158046"/>
          </a:xfrm>
        </p:grpSpPr>
        <p:sp>
          <p:nvSpPr>
            <p:cNvPr id="5" name="Rectangle 4"/>
            <p:cNvSpPr/>
            <p:nvPr/>
          </p:nvSpPr>
          <p:spPr>
            <a:xfrm>
              <a:off x="3239283" y="1186266"/>
              <a:ext cx="2281834" cy="132619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Model a</a:t>
              </a:r>
              <a:r>
                <a:rPr kumimoji="0" lang="en-US" sz="1200" b="0" i="0" u="none" strike="noStrike" cap="none" spc="0" normalizeH="0" dirty="0">
                  <a:ln>
                    <a:noFill/>
                  </a:ln>
                  <a:solidFill>
                    <a:srgbClr val="000000"/>
                  </a:solidFill>
                  <a:effectLst/>
                  <a:uFillTx/>
                  <a:latin typeface="+mn-lt"/>
                  <a:ea typeface="+mn-ea"/>
                  <a:cs typeface="+mn-cs"/>
                  <a:sym typeface="Calibri"/>
                </a:rPr>
                <a:t> Power Law relationship between CDR Call Density and Population Density in an Adm Unit (2016-2018 Airtel CDR data) </a:t>
              </a:r>
              <a:endParaRPr kumimoji="0" lang="en-US" sz="1200" b="0" i="0" u="none" strike="noStrike" cap="none" spc="0" normalizeH="0" baseline="0" dirty="0">
                <a:ln>
                  <a:noFill/>
                </a:ln>
                <a:solidFill>
                  <a:srgbClr val="000000"/>
                </a:solidFill>
                <a:effectLst/>
                <a:uFillTx/>
                <a:latin typeface="+mn-lt"/>
                <a:ea typeface="+mn-ea"/>
                <a:cs typeface="+mn-cs"/>
                <a:sym typeface="Calibri"/>
              </a:endParaRPr>
            </a:p>
          </p:txBody>
        </p:sp>
        <p:sp>
          <p:nvSpPr>
            <p:cNvPr id="6" name="Rectangle 5"/>
            <p:cNvSpPr/>
            <p:nvPr/>
          </p:nvSpPr>
          <p:spPr>
            <a:xfrm>
              <a:off x="421865" y="1177701"/>
              <a:ext cx="2209800" cy="132619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dirty="0"/>
                <a:t>Interpolate/Extrapolate the Population Density (2016-2023) at TA Adm Unit level using Exponential/Alternate Growth model</a:t>
              </a:r>
            </a:p>
            <a:p>
              <a:pPr marL="0" marR="0" indent="0" algn="ctr" defTabSz="457200" rtl="0" fontAlgn="auto" latinLnBrk="0" hangingPunct="0">
                <a:lnSpc>
                  <a:spcPct val="100000"/>
                </a:lnSpc>
                <a:spcBef>
                  <a:spcPts val="0"/>
                </a:spcBef>
                <a:spcAft>
                  <a:spcPts val="0"/>
                </a:spcAft>
                <a:buClrTx/>
                <a:buSzTx/>
                <a:buFontTx/>
                <a:buNone/>
                <a:tabLst/>
              </a:pPr>
              <a:r>
                <a:rPr lang="en-US" sz="1200" dirty="0"/>
                <a:t>(</a:t>
              </a:r>
              <a:r>
                <a:rPr lang="en-US" sz="1200" dirty="0" err="1"/>
                <a:t>Worldpop</a:t>
              </a:r>
              <a:r>
                <a:rPr lang="en-US" sz="1200" dirty="0"/>
                <a:t> 2015 &amp; 2020 population density data)</a:t>
              </a:r>
              <a:endParaRPr kumimoji="0" lang="en-US" sz="1200" b="0" i="0" u="none" strike="noStrike" cap="none" spc="0" normalizeH="0" baseline="0" dirty="0">
                <a:ln>
                  <a:noFill/>
                </a:ln>
                <a:solidFill>
                  <a:srgbClr val="000000"/>
                </a:solidFill>
                <a:effectLst/>
                <a:uFillTx/>
                <a:sym typeface="Calibri"/>
              </a:endParaRPr>
            </a:p>
          </p:txBody>
        </p:sp>
        <p:sp>
          <p:nvSpPr>
            <p:cNvPr id="7" name="Rectangle 6"/>
            <p:cNvSpPr/>
            <p:nvPr/>
          </p:nvSpPr>
          <p:spPr>
            <a:xfrm>
              <a:off x="6054620" y="1215127"/>
              <a:ext cx="2209800" cy="132619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kumimoji="0" lang="en-US" sz="1200" b="0" i="0" u="none" strike="noStrike" cap="none" spc="0" normalizeH="0" baseline="0" dirty="0">
                  <a:ln>
                    <a:noFill/>
                  </a:ln>
                  <a:solidFill>
                    <a:srgbClr val="000000"/>
                  </a:solidFill>
                  <a:effectLst/>
                  <a:uFillTx/>
                  <a:sym typeface="Calibri"/>
                </a:rPr>
                <a:t>Analyze the CDR to</a:t>
              </a:r>
              <a:r>
                <a:rPr kumimoji="0" lang="en-US" sz="1200" b="0" i="0" u="none" strike="noStrike" cap="none" spc="0" normalizeH="0" dirty="0">
                  <a:ln>
                    <a:noFill/>
                  </a:ln>
                  <a:solidFill>
                    <a:srgbClr val="000000"/>
                  </a:solidFill>
                  <a:effectLst/>
                  <a:uFillTx/>
                  <a:sym typeface="Calibri"/>
                </a:rPr>
                <a:t> model</a:t>
              </a:r>
            </a:p>
            <a:p>
              <a:pPr marL="171450" lvl="2" indent="-171450">
                <a:buFont typeface="Arial" panose="020B0604020202020204" pitchFamily="34" charset="0"/>
                <a:buChar char="•"/>
              </a:pPr>
              <a:r>
                <a:rPr kumimoji="0" lang="en-US" sz="1200" b="0" i="0" u="none" strike="noStrike" cap="none" spc="0" normalizeH="0" dirty="0">
                  <a:ln>
                    <a:noFill/>
                  </a:ln>
                  <a:solidFill>
                    <a:srgbClr val="000000"/>
                  </a:solidFill>
                  <a:effectLst/>
                  <a:uFillTx/>
                  <a:sym typeface="Calibri"/>
                </a:rPr>
                <a:t>S</a:t>
              </a:r>
              <a:r>
                <a:rPr lang="en-US" sz="1200" dirty="0"/>
                <a:t>hort term movements </a:t>
              </a:r>
              <a:endParaRPr kumimoji="0" lang="en-US" sz="1200" b="0" i="0" u="none" strike="noStrike" cap="none" spc="0" normalizeH="0" dirty="0">
                <a:ln>
                  <a:noFill/>
                </a:ln>
                <a:solidFill>
                  <a:srgbClr val="000000"/>
                </a:solidFill>
                <a:effectLst/>
                <a:uFillTx/>
                <a:sym typeface="Calibri"/>
              </a:endParaRPr>
            </a:p>
            <a:p>
              <a:pPr marL="171450" lvl="2" indent="-171450">
                <a:buFont typeface="Arial" panose="020B0604020202020204" pitchFamily="34" charset="0"/>
                <a:buChar char="•"/>
              </a:pPr>
              <a:r>
                <a:rPr kumimoji="0" lang="en-US" sz="1200" b="0" i="0" u="none" strike="noStrike" cap="none" spc="0" normalizeH="0" dirty="0">
                  <a:ln>
                    <a:noFill/>
                  </a:ln>
                  <a:solidFill>
                    <a:srgbClr val="000000"/>
                  </a:solidFill>
                  <a:effectLst/>
                  <a:uFillTx/>
                  <a:sym typeface="Calibri"/>
                </a:rPr>
                <a:t>long term movements</a:t>
              </a:r>
            </a:p>
            <a:p>
              <a:pPr marL="171450" lvl="2" indent="-171450">
                <a:buFont typeface="Arial" panose="020B0604020202020204" pitchFamily="34" charset="0"/>
                <a:buChar char="•"/>
              </a:pPr>
              <a:endParaRPr lang="en-US" sz="1200" dirty="0"/>
            </a:p>
            <a:p>
              <a:pPr lvl="2" indent="0"/>
              <a:endParaRPr lang="en-US" sz="1200" dirty="0"/>
            </a:p>
            <a:p>
              <a:pPr lvl="2" indent="0"/>
              <a:r>
                <a:rPr kumimoji="0" lang="en-US" sz="1200" b="0" i="0" u="none" strike="noStrike" cap="none" spc="0" normalizeH="0" dirty="0">
                  <a:ln>
                    <a:noFill/>
                  </a:ln>
                  <a:solidFill>
                    <a:srgbClr val="000000"/>
                  </a:solidFill>
                  <a:effectLst/>
                  <a:uFillTx/>
                  <a:sym typeface="Calibri"/>
                </a:rPr>
                <a:t> </a:t>
              </a:r>
              <a:endParaRPr kumimoji="0" lang="en-US" sz="1200" b="0" i="0" u="none" strike="noStrike" cap="none" spc="0" normalizeH="0" baseline="0" dirty="0">
                <a:ln>
                  <a:noFill/>
                </a:ln>
                <a:solidFill>
                  <a:srgbClr val="000000"/>
                </a:solidFill>
                <a:effectLst/>
                <a:uFillTx/>
                <a:sym typeface="Calibri"/>
              </a:endParaRPr>
            </a:p>
          </p:txBody>
        </p:sp>
        <p:sp>
          <p:nvSpPr>
            <p:cNvPr id="8" name="Rectangle 7"/>
            <p:cNvSpPr/>
            <p:nvPr/>
          </p:nvSpPr>
          <p:spPr>
            <a:xfrm>
              <a:off x="421865" y="724602"/>
              <a:ext cx="2209800" cy="491862"/>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Prepare Reference Population Density Forecast</a:t>
              </a:r>
            </a:p>
          </p:txBody>
        </p:sp>
        <p:sp>
          <p:nvSpPr>
            <p:cNvPr id="9" name="Rectangle 8"/>
            <p:cNvSpPr/>
            <p:nvPr/>
          </p:nvSpPr>
          <p:spPr>
            <a:xfrm>
              <a:off x="3225603" y="734636"/>
              <a:ext cx="2295513" cy="453988"/>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Model Call density to Population density relationship</a:t>
              </a:r>
            </a:p>
          </p:txBody>
        </p:sp>
        <p:sp>
          <p:nvSpPr>
            <p:cNvPr id="10" name="Rectangle 9"/>
            <p:cNvSpPr/>
            <p:nvPr/>
          </p:nvSpPr>
          <p:spPr>
            <a:xfrm>
              <a:off x="6040941" y="727089"/>
              <a:ext cx="2209800" cy="491862"/>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Model Population Movements from CDR data</a:t>
              </a:r>
            </a:p>
          </p:txBody>
        </p:sp>
        <p:sp>
          <p:nvSpPr>
            <p:cNvPr id="11" name="Rectangle 10"/>
            <p:cNvSpPr/>
            <p:nvPr/>
          </p:nvSpPr>
          <p:spPr>
            <a:xfrm>
              <a:off x="3239283" y="3215554"/>
              <a:ext cx="2281834" cy="1666755"/>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1200" dirty="0"/>
                <a:t>For each Adm Units, estimate points of interest with high transient intra-day population</a:t>
              </a:r>
              <a:endParaRPr kumimoji="0" lang="en-US" sz="1200" b="0" i="0" u="none" strike="noStrike" cap="none" spc="0" normalizeH="0" dirty="0">
                <a:ln>
                  <a:noFill/>
                </a:ln>
                <a:solidFill>
                  <a:srgbClr val="000000"/>
                </a:solidFill>
                <a:effectLst/>
                <a:uFillTx/>
                <a:sym typeface="Calibri"/>
              </a:endParaRPr>
            </a:p>
            <a:p>
              <a:pPr marL="0" marR="0" indent="0" algn="ctr" defTabSz="457200" rtl="0" fontAlgn="auto" latinLnBrk="0" hangingPunct="0">
                <a:lnSpc>
                  <a:spcPct val="100000"/>
                </a:lnSpc>
                <a:spcBef>
                  <a:spcPts val="0"/>
                </a:spcBef>
                <a:spcAft>
                  <a:spcPts val="0"/>
                </a:spcAft>
                <a:buClrTx/>
                <a:buSzTx/>
                <a:buFontTx/>
                <a:buNone/>
                <a:tabLst/>
              </a:pPr>
              <a:endParaRPr lang="en-US" sz="1200" dirty="0"/>
            </a:p>
            <a:p>
              <a:pPr marL="0" marR="0" indent="0" algn="ctr" defTabSz="457200" rtl="0" fontAlgn="auto" latinLnBrk="0" hangingPunct="0">
                <a:lnSpc>
                  <a:spcPct val="100000"/>
                </a:lnSpc>
                <a:spcBef>
                  <a:spcPts val="0"/>
                </a:spcBef>
                <a:spcAft>
                  <a:spcPts val="0"/>
                </a:spcAft>
                <a:buClrTx/>
                <a:buSzTx/>
                <a:buFontTx/>
                <a:buNone/>
                <a:tabLst/>
              </a:pPr>
              <a:r>
                <a:rPr lang="en-US" sz="1200" dirty="0"/>
                <a:t>For each Adm Unit, identify temporal shifts if any of points of interest</a:t>
              </a:r>
            </a:p>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dirty="0">
                  <a:ln>
                    <a:noFill/>
                  </a:ln>
                  <a:solidFill>
                    <a:srgbClr val="000000"/>
                  </a:solidFill>
                  <a:effectLst/>
                  <a:uFillTx/>
                  <a:sym typeface="Calibri"/>
                </a:rPr>
                <a:t> (2016-2018 Airtel CDR data) </a:t>
              </a:r>
              <a:endParaRPr kumimoji="0" lang="en-US" sz="1200" b="0" i="0" u="none" strike="noStrike" cap="none" spc="0" normalizeH="0" baseline="0" dirty="0">
                <a:ln>
                  <a:noFill/>
                </a:ln>
                <a:solidFill>
                  <a:srgbClr val="000000"/>
                </a:solidFill>
                <a:effectLst/>
                <a:uFillTx/>
                <a:sym typeface="Calibri"/>
              </a:endParaRPr>
            </a:p>
          </p:txBody>
        </p:sp>
        <p:sp>
          <p:nvSpPr>
            <p:cNvPr id="12" name="Rectangle 11"/>
            <p:cNvSpPr/>
            <p:nvPr/>
          </p:nvSpPr>
          <p:spPr>
            <a:xfrm>
              <a:off x="462251" y="3241463"/>
              <a:ext cx="2209800" cy="1639823"/>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171450" indent="-171450">
                <a:buFont typeface="Arial" panose="020B0604020202020204" pitchFamily="34" charset="0"/>
                <a:buChar char="•"/>
              </a:pPr>
              <a:r>
                <a:rPr lang="en-US" sz="1200" dirty="0"/>
                <a:t>From long term population movement (migration) model, extract the inflow/outflow factor for each Adm Unit</a:t>
              </a:r>
            </a:p>
            <a:p>
              <a:pPr marL="171450" indent="-171450">
                <a:buFont typeface="Arial" panose="020B0604020202020204" pitchFamily="34" charset="0"/>
                <a:buChar char="•"/>
              </a:pPr>
              <a:r>
                <a:rPr lang="en-US" sz="1200" dirty="0"/>
                <a:t>Apply Call to Population density scaling factor to get the adjusted population</a:t>
              </a:r>
            </a:p>
            <a:p>
              <a:pPr algn="ctr"/>
              <a:endParaRPr kumimoji="0" lang="en-US" sz="1200" b="0" i="0" u="none" strike="noStrike" cap="none" spc="0" normalizeH="0" baseline="0" dirty="0">
                <a:ln>
                  <a:noFill/>
                </a:ln>
                <a:solidFill>
                  <a:srgbClr val="000000"/>
                </a:solidFill>
                <a:effectLst/>
                <a:uFillTx/>
                <a:sym typeface="Calibri"/>
              </a:endParaRPr>
            </a:p>
            <a:p>
              <a:pPr algn="ctr"/>
              <a:r>
                <a:rPr kumimoji="0" lang="en-US" sz="1200" b="0" i="0" u="none" strike="noStrike" cap="none" spc="0" normalizeH="0" baseline="0" dirty="0">
                  <a:ln>
                    <a:noFill/>
                  </a:ln>
                  <a:solidFill>
                    <a:srgbClr val="000000"/>
                  </a:solidFill>
                  <a:effectLst/>
                  <a:uFillTx/>
                  <a:sym typeface="Calibri"/>
                </a:rPr>
                <a:t>(2016-2018 Airtel CDR data)</a:t>
              </a:r>
              <a:r>
                <a:rPr kumimoji="0" lang="en-US" sz="1200" b="0" i="0" u="none" strike="noStrike" cap="none" spc="0" normalizeH="0" dirty="0">
                  <a:ln>
                    <a:noFill/>
                  </a:ln>
                  <a:solidFill>
                    <a:srgbClr val="000000"/>
                  </a:solidFill>
                  <a:effectLst/>
                  <a:uFillTx/>
                  <a:sym typeface="Calibri"/>
                </a:rPr>
                <a:t> </a:t>
              </a:r>
              <a:endParaRPr kumimoji="0" lang="en-US" sz="1200" b="0" i="0" u="none" strike="noStrike" cap="none" spc="0" normalizeH="0" baseline="0" dirty="0">
                <a:ln>
                  <a:noFill/>
                </a:ln>
                <a:solidFill>
                  <a:srgbClr val="000000"/>
                </a:solidFill>
                <a:effectLst/>
                <a:uFillTx/>
                <a:sym typeface="Calibri"/>
              </a:endParaRPr>
            </a:p>
          </p:txBody>
        </p:sp>
        <p:sp>
          <p:nvSpPr>
            <p:cNvPr id="13" name="Rectangle 12"/>
            <p:cNvSpPr/>
            <p:nvPr/>
          </p:nvSpPr>
          <p:spPr>
            <a:xfrm>
              <a:off x="6054620" y="3206990"/>
              <a:ext cx="2209800" cy="1675658"/>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kumimoji="0" lang="en-US" sz="1200" b="0" i="0" u="none" strike="noStrike" cap="none" spc="0" normalizeH="0" baseline="0" dirty="0">
                  <a:ln>
                    <a:noFill/>
                  </a:ln>
                  <a:solidFill>
                    <a:schemeClr val="tx1"/>
                  </a:solidFill>
                  <a:effectLst/>
                  <a:uFillTx/>
                  <a:sym typeface="Calibri"/>
                </a:rPr>
                <a:t>Using 2016-2017 mobil</a:t>
              </a:r>
              <a:r>
                <a:rPr lang="en-US" sz="1200" dirty="0">
                  <a:solidFill>
                    <a:schemeClr val="tx1"/>
                  </a:solidFill>
                </a:rPr>
                <a:t>e growth rate</a:t>
              </a:r>
              <a:r>
                <a:rPr kumimoji="0" lang="en-US" sz="1200" b="0" i="0" u="none" strike="noStrike" cap="none" spc="0" normalizeH="0" baseline="0" dirty="0">
                  <a:ln>
                    <a:noFill/>
                  </a:ln>
                  <a:solidFill>
                    <a:schemeClr val="tx1"/>
                  </a:solidFill>
                  <a:effectLst/>
                  <a:uFillTx/>
                  <a:sym typeface="Calibri"/>
                </a:rPr>
                <a:t>,</a:t>
              </a:r>
              <a:r>
                <a:rPr kumimoji="0" lang="en-US" sz="1200" b="0" i="0" u="none" strike="noStrike" cap="none" spc="0" normalizeH="0" dirty="0">
                  <a:ln>
                    <a:noFill/>
                  </a:ln>
                  <a:solidFill>
                    <a:schemeClr val="tx1"/>
                  </a:solidFill>
                  <a:effectLst/>
                  <a:uFillTx/>
                  <a:sym typeface="Calibri"/>
                </a:rPr>
                <a:t> </a:t>
              </a:r>
              <a:r>
                <a:rPr kumimoji="0" lang="en-US" sz="1200" b="0" i="0" u="none" strike="noStrike" cap="none" spc="0" normalizeH="0" baseline="0" dirty="0">
                  <a:ln>
                    <a:noFill/>
                  </a:ln>
                  <a:solidFill>
                    <a:schemeClr val="tx1"/>
                  </a:solidFill>
                  <a:effectLst/>
                  <a:uFillTx/>
                  <a:sym typeface="Calibri"/>
                </a:rPr>
                <a:t> model</a:t>
              </a:r>
              <a:r>
                <a:rPr kumimoji="0" lang="en-US" sz="1200" b="0" i="0" u="none" strike="noStrike" cap="none" spc="0" normalizeH="0" dirty="0">
                  <a:ln>
                    <a:noFill/>
                  </a:ln>
                  <a:solidFill>
                    <a:schemeClr val="tx1"/>
                  </a:solidFill>
                  <a:effectLst/>
                  <a:uFillTx/>
                  <a:sym typeface="Calibri"/>
                </a:rPr>
                <a:t> an </a:t>
              </a:r>
              <a:r>
                <a:rPr kumimoji="0" lang="en-US" sz="1200" b="0" i="0" u="none" strike="noStrike" cap="none" spc="0" normalizeH="0" baseline="0" dirty="0">
                  <a:ln>
                    <a:noFill/>
                  </a:ln>
                  <a:solidFill>
                    <a:schemeClr val="tx1"/>
                  </a:solidFill>
                  <a:effectLst/>
                  <a:uFillTx/>
                  <a:sym typeface="Calibri"/>
                </a:rPr>
                <a:t>empirical  (exponential) mobile user</a:t>
              </a:r>
              <a:r>
                <a:rPr kumimoji="0" lang="en-US" sz="1200" b="0" i="0" u="none" strike="noStrike" cap="none" spc="0" normalizeH="0" dirty="0">
                  <a:ln>
                    <a:noFill/>
                  </a:ln>
                  <a:solidFill>
                    <a:schemeClr val="tx1"/>
                  </a:solidFill>
                  <a:effectLst/>
                  <a:uFillTx/>
                  <a:sym typeface="Calibri"/>
                </a:rPr>
                <a:t> base growth, and </a:t>
              </a:r>
              <a:r>
                <a:rPr kumimoji="0" lang="en-US" sz="1200" b="0" i="0" u="none" strike="noStrike" cap="none" spc="0" normalizeH="0" baseline="0" dirty="0">
                  <a:ln>
                    <a:noFill/>
                  </a:ln>
                  <a:solidFill>
                    <a:schemeClr val="tx1"/>
                  </a:solidFill>
                  <a:effectLst/>
                  <a:uFillTx/>
                  <a:sym typeface="Calibri"/>
                </a:rPr>
                <a:t>extrapolate the migration factor for 2019-2023.</a:t>
              </a:r>
            </a:p>
            <a:p>
              <a:pPr lvl="2" indent="0"/>
              <a:endParaRPr lang="en-US" sz="1200" dirty="0">
                <a:solidFill>
                  <a:schemeClr val="tx1"/>
                </a:solidFill>
              </a:endParaRPr>
            </a:p>
          </p:txBody>
        </p:sp>
        <p:sp>
          <p:nvSpPr>
            <p:cNvPr id="14" name="Rectangle 13"/>
            <p:cNvSpPr/>
            <p:nvPr/>
          </p:nvSpPr>
          <p:spPr>
            <a:xfrm>
              <a:off x="462251" y="2779799"/>
              <a:ext cx="2209800" cy="491862"/>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Estimate Migration Factor using long term movement</a:t>
              </a:r>
            </a:p>
          </p:txBody>
        </p:sp>
        <p:sp>
          <p:nvSpPr>
            <p:cNvPr id="15" name="Rectangle 14"/>
            <p:cNvSpPr/>
            <p:nvPr/>
          </p:nvSpPr>
          <p:spPr>
            <a:xfrm>
              <a:off x="3225604" y="2741190"/>
              <a:ext cx="2281834" cy="491862"/>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Estimate Points of Interest using short term movement</a:t>
              </a:r>
            </a:p>
          </p:txBody>
        </p:sp>
        <p:sp>
          <p:nvSpPr>
            <p:cNvPr id="16" name="Rectangle 15"/>
            <p:cNvSpPr/>
            <p:nvPr/>
          </p:nvSpPr>
          <p:spPr>
            <a:xfrm>
              <a:off x="6040941" y="2733643"/>
              <a:ext cx="2209800" cy="491862"/>
            </a:xfrm>
            <a:prstGeom prst="rect">
              <a:avLst/>
            </a:prstGeom>
            <a:solidFill>
              <a:schemeClr val="accent1">
                <a:lumMod val="40000"/>
                <a:lumOff val="60000"/>
              </a:schemeClr>
            </a:solidFill>
            <a:ln>
              <a:solidFill>
                <a:schemeClr val="accent1"/>
              </a:solidFill>
            </a:ln>
          </p:spPr>
          <p:txBody>
            <a:bodyPr wrap="square">
              <a:spAutoFit/>
            </a:bodyPr>
            <a:lstStyle/>
            <a:p>
              <a:pPr algn="ctr"/>
              <a:r>
                <a:rPr lang="en-US" sz="1400" dirty="0"/>
                <a:t>Model Mobility Growth &amp; Forecast Migration Factor </a:t>
              </a:r>
            </a:p>
          </p:txBody>
        </p:sp>
        <p:cxnSp>
          <p:nvCxnSpPr>
            <p:cNvPr id="17" name="Elbow Connector 16"/>
            <p:cNvCxnSpPr>
              <a:stCxn id="7" idx="3"/>
              <a:endCxn id="12" idx="1"/>
            </p:cNvCxnSpPr>
            <p:nvPr/>
          </p:nvCxnSpPr>
          <p:spPr>
            <a:xfrm flipH="1">
              <a:off x="462251" y="1812028"/>
              <a:ext cx="7802169" cy="2218198"/>
            </a:xfrm>
            <a:prstGeom prst="bentConnector5">
              <a:avLst>
                <a:gd name="adj1" fmla="val -2930"/>
                <a:gd name="adj2" fmla="val 37510"/>
                <a:gd name="adj3" fmla="val 10293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p:cNvCxnSpPr/>
            <p:nvPr/>
          </p:nvCxnSpPr>
          <p:spPr>
            <a:xfrm>
              <a:off x="8264420" y="3947949"/>
              <a:ext cx="326567"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rot="16200000">
              <a:off x="8194968" y="3610427"/>
              <a:ext cx="1253703" cy="438558"/>
            </a:xfrm>
            <a:prstGeom prst="rect">
              <a:avLst/>
            </a:prstGeom>
            <a:solidFill>
              <a:schemeClr val="accent2">
                <a:lumMod val="75000"/>
              </a:schemeClr>
            </a:solidFill>
            <a:ln>
              <a:solidFill>
                <a:schemeClr val="accent1"/>
              </a:solidFill>
            </a:ln>
          </p:spPr>
          <p:txBody>
            <a:bodyPr wrap="square">
              <a:spAutoFit/>
            </a:bodyPr>
            <a:lstStyle/>
            <a:p>
              <a:pPr algn="ctr"/>
              <a:r>
                <a:rPr lang="en-US" sz="1400" b="1" dirty="0">
                  <a:solidFill>
                    <a:schemeClr val="bg1">
                      <a:lumMod val="85000"/>
                    </a:schemeClr>
                  </a:solidFill>
                </a:rPr>
                <a:t>Optimization Model</a:t>
              </a:r>
            </a:p>
          </p:txBody>
        </p:sp>
        <p:sp>
          <p:nvSpPr>
            <p:cNvPr id="20" name="Right Arrow 19"/>
            <p:cNvSpPr/>
            <p:nvPr/>
          </p:nvSpPr>
          <p:spPr>
            <a:xfrm>
              <a:off x="2791363" y="1716536"/>
              <a:ext cx="288222" cy="3730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sp>
          <p:nvSpPr>
            <p:cNvPr id="21" name="Right Arrow 20"/>
            <p:cNvSpPr/>
            <p:nvPr/>
          </p:nvSpPr>
          <p:spPr>
            <a:xfrm>
              <a:off x="5680815" y="1691706"/>
              <a:ext cx="288222" cy="3730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sp>
          <p:nvSpPr>
            <p:cNvPr id="22" name="Right Arrow 21"/>
            <p:cNvSpPr/>
            <p:nvPr/>
          </p:nvSpPr>
          <p:spPr>
            <a:xfrm>
              <a:off x="2822558" y="3787823"/>
              <a:ext cx="288222" cy="3730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sp>
          <p:nvSpPr>
            <p:cNvPr id="23" name="Right Arrow 22"/>
            <p:cNvSpPr/>
            <p:nvPr/>
          </p:nvSpPr>
          <p:spPr>
            <a:xfrm>
              <a:off x="5712010" y="3762993"/>
              <a:ext cx="288222" cy="3730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4070340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a:prstGeom prst="rect">
            <a:avLst/>
          </a:prstGeom>
        </p:spPr>
        <p:txBody>
          <a:bodyPr/>
          <a:lstStyle/>
          <a:p>
            <a:fld id="{86CB4B4D-7CA3-9044-876B-883B54F8677D}" type="slidenum">
              <a:rPr lang="en-US" smtClean="0"/>
              <a:pPr/>
              <a:t>21</a:t>
            </a:fld>
            <a:endParaRPr lang="en-US" dirty="0"/>
          </a:p>
        </p:txBody>
      </p:sp>
      <p:sp>
        <p:nvSpPr>
          <p:cNvPr id="5" name="Text Placeholder 4"/>
          <p:cNvSpPr txBox="1">
            <a:spLocks/>
          </p:cNvSpPr>
          <p:nvPr/>
        </p:nvSpPr>
        <p:spPr>
          <a:xfrm>
            <a:off x="576377" y="1392803"/>
            <a:ext cx="11030296" cy="1094364"/>
          </a:xfrm>
          <a:prstGeom prst="rect">
            <a:avLst/>
          </a:prstGeom>
        </p:spPr>
        <p:txBody>
          <a:bodyPr anchor="t"/>
          <a:lst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a:lstStyle>
          <a:p>
            <a:pPr marL="0" indent="0" algn="just">
              <a:spcBef>
                <a:spcPts val="2400"/>
              </a:spcBef>
              <a:spcAft>
                <a:spcPts val="2400"/>
              </a:spcAft>
              <a:buNone/>
            </a:pPr>
            <a:r>
              <a:rPr lang="en-US" sz="1867" dirty="0">
                <a:solidFill>
                  <a:schemeClr val="bg2">
                    <a:lumMod val="75000"/>
                  </a:schemeClr>
                </a:solidFill>
                <a:latin typeface="Arial" panose="020B0604020202020204" pitchFamily="34" charset="0"/>
                <a:cs typeface="Arial" panose="020B0604020202020204" pitchFamily="34" charset="0"/>
              </a:rPr>
              <a:t>For scaling the population movements analyzed through Mobile CDR as a proxy, we need to establish a relationship between the mobile user density to the population density. This is done through two steps approach.</a:t>
            </a:r>
          </a:p>
        </p:txBody>
      </p:sp>
      <p:grpSp>
        <p:nvGrpSpPr>
          <p:cNvPr id="11" name="Group 10"/>
          <p:cNvGrpSpPr/>
          <p:nvPr/>
        </p:nvGrpSpPr>
        <p:grpSpPr>
          <a:xfrm>
            <a:off x="510863" y="2930396"/>
            <a:ext cx="11263981" cy="1109387"/>
            <a:chOff x="570284" y="2468887"/>
            <a:chExt cx="9869130" cy="967996"/>
          </a:xfrm>
        </p:grpSpPr>
        <p:sp>
          <p:nvSpPr>
            <p:cNvPr id="8" name="Freeform 7"/>
            <p:cNvSpPr/>
            <p:nvPr/>
          </p:nvSpPr>
          <p:spPr>
            <a:xfrm>
              <a:off x="570284" y="2469563"/>
              <a:ext cx="2817779" cy="967320"/>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923" tIns="67564" rIns="647795" bIns="67564" numCol="1" spcCol="1270" anchor="ctr" anchorCtr="0">
              <a:noAutofit/>
            </a:bodyPr>
            <a:lstStyle/>
            <a:p>
              <a:pPr algn="ctr" defTabSz="2252077">
                <a:lnSpc>
                  <a:spcPct val="90000"/>
                </a:lnSpc>
                <a:spcBef>
                  <a:spcPct val="0"/>
                </a:spcBef>
                <a:spcAft>
                  <a:spcPct val="35000"/>
                </a:spcAft>
              </a:pPr>
              <a:r>
                <a:rPr lang="en-US" sz="1600" b="1" dirty="0"/>
                <a:t>Step1-</a:t>
              </a:r>
              <a:r>
                <a:rPr lang="en-US" sz="1467" dirty="0"/>
                <a:t> Compute MP (mobile phone) User Density for each Administrative Unit </a:t>
              </a:r>
            </a:p>
          </p:txBody>
        </p:sp>
        <p:sp>
          <p:nvSpPr>
            <p:cNvPr id="9" name="Freeform 8"/>
            <p:cNvSpPr/>
            <p:nvPr/>
          </p:nvSpPr>
          <p:spPr>
            <a:xfrm>
              <a:off x="2922168" y="2469562"/>
              <a:ext cx="2983657" cy="967320"/>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923" tIns="67564" rIns="647795" bIns="67564" numCol="1" spcCol="1270" anchor="ctr" anchorCtr="0">
              <a:noAutofit/>
            </a:bodyPr>
            <a:lstStyle/>
            <a:p>
              <a:pPr algn="ctr" defTabSz="2252077">
                <a:lnSpc>
                  <a:spcPct val="90000"/>
                </a:lnSpc>
                <a:spcBef>
                  <a:spcPct val="0"/>
                </a:spcBef>
                <a:spcAft>
                  <a:spcPct val="35000"/>
                </a:spcAft>
              </a:pPr>
              <a:r>
                <a:rPr lang="en-US" sz="1600" b="1" dirty="0"/>
                <a:t>Step 2.a</a:t>
              </a:r>
              <a:r>
                <a:rPr lang="en-US" sz="1467" b="1" dirty="0"/>
                <a:t>- </a:t>
              </a:r>
              <a:r>
                <a:rPr lang="en-US" sz="1467" dirty="0"/>
                <a:t>Magnify MP User Density against Census / RS derived population density using Power Law</a:t>
              </a:r>
            </a:p>
          </p:txBody>
        </p:sp>
        <p:sp>
          <p:nvSpPr>
            <p:cNvPr id="10" name="Freeform 9"/>
            <p:cNvSpPr/>
            <p:nvPr/>
          </p:nvSpPr>
          <p:spPr>
            <a:xfrm>
              <a:off x="5476082" y="2469563"/>
              <a:ext cx="2707959" cy="967320"/>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923" tIns="67564" rIns="647795" bIns="67564" numCol="1" spcCol="1270" anchor="ctr" anchorCtr="0">
              <a:noAutofit/>
            </a:bodyPr>
            <a:lstStyle/>
            <a:p>
              <a:pPr algn="ctr" defTabSz="2252077">
                <a:lnSpc>
                  <a:spcPct val="90000"/>
                </a:lnSpc>
                <a:spcBef>
                  <a:spcPct val="0"/>
                </a:spcBef>
                <a:spcAft>
                  <a:spcPct val="35000"/>
                </a:spcAft>
              </a:pPr>
              <a:r>
                <a:rPr lang="en-US" sz="1600" b="1" dirty="0"/>
                <a:t>Step 2.b</a:t>
              </a:r>
              <a:r>
                <a:rPr lang="en-US" sz="1467" dirty="0"/>
                <a:t>- Cross validation procedures to derive “</a:t>
              </a:r>
              <a:r>
                <a:rPr lang="el-GR" sz="1467" b="1" dirty="0"/>
                <a:t>α</a:t>
              </a:r>
              <a:r>
                <a:rPr lang="en-US" sz="1467" dirty="0">
                  <a:solidFill>
                    <a:srgbClr val="000000"/>
                  </a:solidFill>
                </a:rPr>
                <a:t> </a:t>
              </a:r>
              <a:r>
                <a:rPr lang="en-US" sz="1467" dirty="0"/>
                <a:t>” and “</a:t>
              </a:r>
              <a:r>
                <a:rPr lang="el-GR" sz="1467" b="1" dirty="0"/>
                <a:t>β</a:t>
              </a:r>
              <a:r>
                <a:rPr lang="en-US" sz="1467" dirty="0"/>
                <a:t>” parameters</a:t>
              </a:r>
            </a:p>
          </p:txBody>
        </p:sp>
        <p:sp>
          <p:nvSpPr>
            <p:cNvPr id="12" name="Freeform 11"/>
            <p:cNvSpPr/>
            <p:nvPr/>
          </p:nvSpPr>
          <p:spPr>
            <a:xfrm>
              <a:off x="7833539" y="2468887"/>
              <a:ext cx="2605875" cy="967320"/>
            </a:xfrm>
            <a:custGeom>
              <a:avLst/>
              <a:gdLst>
                <a:gd name="connsiteX0" fmla="*/ 0 w 2175867"/>
                <a:gd name="connsiteY0" fmla="*/ 0 h 870346"/>
                <a:gd name="connsiteX1" fmla="*/ 1740694 w 2175867"/>
                <a:gd name="connsiteY1" fmla="*/ 0 h 870346"/>
                <a:gd name="connsiteX2" fmla="*/ 2175867 w 2175867"/>
                <a:gd name="connsiteY2" fmla="*/ 435173 h 870346"/>
                <a:gd name="connsiteX3" fmla="*/ 1740694 w 2175867"/>
                <a:gd name="connsiteY3" fmla="*/ 870346 h 870346"/>
                <a:gd name="connsiteX4" fmla="*/ 0 w 2175867"/>
                <a:gd name="connsiteY4" fmla="*/ 870346 h 870346"/>
                <a:gd name="connsiteX5" fmla="*/ 435173 w 2175867"/>
                <a:gd name="connsiteY5" fmla="*/ 435173 h 870346"/>
                <a:gd name="connsiteX6" fmla="*/ 0 w 2175867"/>
                <a:gd name="connsiteY6" fmla="*/ 0 h 8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5867" h="870346">
                  <a:moveTo>
                    <a:pt x="0" y="0"/>
                  </a:moveTo>
                  <a:lnTo>
                    <a:pt x="1740694" y="0"/>
                  </a:lnTo>
                  <a:lnTo>
                    <a:pt x="2175867" y="435173"/>
                  </a:lnTo>
                  <a:lnTo>
                    <a:pt x="1740694" y="870346"/>
                  </a:lnTo>
                  <a:lnTo>
                    <a:pt x="0" y="870346"/>
                  </a:lnTo>
                  <a:lnTo>
                    <a:pt x="435173" y="43517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2923" tIns="67564" rIns="647795" bIns="67564" numCol="1" spcCol="1270" anchor="ctr" anchorCtr="0">
              <a:noAutofit/>
            </a:bodyPr>
            <a:lstStyle/>
            <a:p>
              <a:pPr algn="ctr" defTabSz="2252077">
                <a:lnSpc>
                  <a:spcPct val="90000"/>
                </a:lnSpc>
                <a:spcBef>
                  <a:spcPct val="0"/>
                </a:spcBef>
                <a:spcAft>
                  <a:spcPct val="35000"/>
                </a:spcAft>
              </a:pPr>
              <a:r>
                <a:rPr lang="en-US" sz="1600" b="1" dirty="0"/>
                <a:t>Step 2.c</a:t>
              </a:r>
              <a:r>
                <a:rPr lang="en-US" sz="1467" dirty="0"/>
                <a:t>- Sensitivity analysis of “</a:t>
              </a:r>
              <a:r>
                <a:rPr lang="el-GR" sz="1467" b="1" dirty="0"/>
                <a:t>α</a:t>
              </a:r>
              <a:r>
                <a:rPr lang="en-US" sz="1467" dirty="0">
                  <a:solidFill>
                    <a:srgbClr val="000000"/>
                  </a:solidFill>
                </a:rPr>
                <a:t> </a:t>
              </a:r>
              <a:r>
                <a:rPr lang="en-US" sz="1467" dirty="0"/>
                <a:t>” and “</a:t>
              </a:r>
              <a:r>
                <a:rPr lang="el-GR" sz="1467" b="1" dirty="0"/>
                <a:t>β</a:t>
              </a:r>
              <a:r>
                <a:rPr lang="en-US" sz="1467" dirty="0"/>
                <a:t>” parameters</a:t>
              </a:r>
            </a:p>
          </p:txBody>
        </p:sp>
      </p:grpSp>
      <p:sp>
        <p:nvSpPr>
          <p:cNvPr id="3" name="TextBox 2"/>
          <p:cNvSpPr txBox="1"/>
          <p:nvPr/>
        </p:nvSpPr>
        <p:spPr>
          <a:xfrm>
            <a:off x="576377" y="423333"/>
            <a:ext cx="11030295" cy="523220"/>
          </a:xfrm>
          <a:prstGeom prst="rect">
            <a:avLst/>
          </a:prstGeom>
          <a:noFill/>
        </p:spPr>
        <p:txBody>
          <a:bodyPr wrap="square" rtlCol="0">
            <a:spAutoFit/>
          </a:bodyPr>
          <a:lstStyle/>
          <a:p>
            <a:r>
              <a:rPr lang="en-US" sz="2800" dirty="0">
                <a:ln w="0"/>
                <a:solidFill>
                  <a:schemeClr val="accent1"/>
                </a:solidFill>
                <a:latin typeface="Arial" panose="020B0604020202020204" pitchFamily="34" charset="0"/>
                <a:cs typeface="Arial" panose="020B0604020202020204" pitchFamily="34" charset="0"/>
              </a:rPr>
              <a:t>Population Density Mapping using Anonymized CDR - Approach</a:t>
            </a:r>
            <a:endParaRPr lang="en-US" sz="2800" dirty="0"/>
          </a:p>
        </p:txBody>
      </p:sp>
    </p:spTree>
    <p:extLst>
      <p:ext uri="{BB962C8B-B14F-4D97-AF65-F5344CB8AC3E}">
        <p14:creationId xmlns:p14="http://schemas.microsoft.com/office/powerpoint/2010/main" val="4313219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9167-6573-0846-B8A6-A857A3A83B4C}"/>
              </a:ext>
            </a:extLst>
          </p:cNvPr>
          <p:cNvSpPr>
            <a:spLocks noGrp="1"/>
          </p:cNvSpPr>
          <p:nvPr>
            <p:ph type="title"/>
          </p:nvPr>
        </p:nvSpPr>
        <p:spPr/>
        <p:txBody>
          <a:bodyPr>
            <a:normAutofit fontScale="90000"/>
          </a:bodyPr>
          <a:lstStyle/>
          <a:p>
            <a:r>
              <a:rPr lang="en-US" dirty="0"/>
              <a:t>Appendix: Technical Material</a:t>
            </a:r>
            <a:br>
              <a:rPr lang="en-US" dirty="0"/>
            </a:br>
            <a:endParaRPr lang="en-US" dirty="0"/>
          </a:p>
        </p:txBody>
      </p:sp>
      <p:pic>
        <p:nvPicPr>
          <p:cNvPr id="4" name="Picture 3">
            <a:extLst>
              <a:ext uri="{FF2B5EF4-FFF2-40B4-BE49-F238E27FC236}">
                <a16:creationId xmlns:a16="http://schemas.microsoft.com/office/drawing/2014/main" id="{C4277CCB-88B6-6446-B674-4E43E2553A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3548"/>
            <a:ext cx="12192000" cy="6830904"/>
          </a:xfrm>
          <a:prstGeom prst="rect">
            <a:avLst/>
          </a:prstGeom>
        </p:spPr>
      </p:pic>
    </p:spTree>
    <p:extLst>
      <p:ext uri="{BB962C8B-B14F-4D97-AF65-F5344CB8AC3E}">
        <p14:creationId xmlns:p14="http://schemas.microsoft.com/office/powerpoint/2010/main" val="3433983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9167-6573-0846-B8A6-A857A3A83B4C}"/>
              </a:ext>
            </a:extLst>
          </p:cNvPr>
          <p:cNvSpPr>
            <a:spLocks noGrp="1"/>
          </p:cNvSpPr>
          <p:nvPr>
            <p:ph type="title"/>
          </p:nvPr>
        </p:nvSpPr>
        <p:spPr/>
        <p:txBody>
          <a:bodyPr>
            <a:normAutofit fontScale="90000"/>
          </a:bodyPr>
          <a:lstStyle/>
          <a:p>
            <a:r>
              <a:rPr lang="en-US" dirty="0"/>
              <a:t>Appendix: Technical Material</a:t>
            </a:r>
            <a:br>
              <a:rPr lang="en-US" dirty="0"/>
            </a:br>
            <a:endParaRPr lang="en-US" dirty="0"/>
          </a:p>
        </p:txBody>
      </p:sp>
      <p:pic>
        <p:nvPicPr>
          <p:cNvPr id="4" name="Picture 3">
            <a:extLst>
              <a:ext uri="{FF2B5EF4-FFF2-40B4-BE49-F238E27FC236}">
                <a16:creationId xmlns:a16="http://schemas.microsoft.com/office/drawing/2014/main" id="{A64DAEC3-83C1-A242-A107-30FDEBAB47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225"/>
            <a:ext cx="12192000" cy="6835549"/>
          </a:xfrm>
          <a:prstGeom prst="rect">
            <a:avLst/>
          </a:prstGeom>
        </p:spPr>
      </p:pic>
    </p:spTree>
    <p:extLst>
      <p:ext uri="{BB962C8B-B14F-4D97-AF65-F5344CB8AC3E}">
        <p14:creationId xmlns:p14="http://schemas.microsoft.com/office/powerpoint/2010/main" val="2779578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9167-6573-0846-B8A6-A857A3A83B4C}"/>
              </a:ext>
            </a:extLst>
          </p:cNvPr>
          <p:cNvSpPr>
            <a:spLocks noGrp="1"/>
          </p:cNvSpPr>
          <p:nvPr>
            <p:ph type="title"/>
          </p:nvPr>
        </p:nvSpPr>
        <p:spPr/>
        <p:txBody>
          <a:bodyPr>
            <a:normAutofit fontScale="90000"/>
          </a:bodyPr>
          <a:lstStyle/>
          <a:p>
            <a:r>
              <a:rPr lang="en-US" dirty="0"/>
              <a:t>Appendix: Technical Material</a:t>
            </a:r>
            <a:br>
              <a:rPr lang="en-US" dirty="0"/>
            </a:br>
            <a:endParaRPr lang="en-US" dirty="0"/>
          </a:p>
        </p:txBody>
      </p:sp>
      <p:pic>
        <p:nvPicPr>
          <p:cNvPr id="4" name="Picture 3">
            <a:extLst>
              <a:ext uri="{FF2B5EF4-FFF2-40B4-BE49-F238E27FC236}">
                <a16:creationId xmlns:a16="http://schemas.microsoft.com/office/drawing/2014/main" id="{FBA7F48E-8BC3-3948-BE17-DF67647D7F4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628"/>
            <a:ext cx="12192000" cy="6850743"/>
          </a:xfrm>
          <a:prstGeom prst="rect">
            <a:avLst/>
          </a:prstGeom>
        </p:spPr>
      </p:pic>
    </p:spTree>
    <p:extLst>
      <p:ext uri="{BB962C8B-B14F-4D97-AF65-F5344CB8AC3E}">
        <p14:creationId xmlns:p14="http://schemas.microsoft.com/office/powerpoint/2010/main" val="178233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E3C50-2164-0E4D-B4DB-BCA3994229C9}"/>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60946B84-B38D-D245-AB42-FB48873F37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906"/>
            <a:ext cx="12192000" cy="6840187"/>
          </a:xfrm>
          <a:prstGeom prst="rect">
            <a:avLst/>
          </a:prstGeom>
        </p:spPr>
      </p:pic>
    </p:spTree>
    <p:extLst>
      <p:ext uri="{BB962C8B-B14F-4D97-AF65-F5344CB8AC3E}">
        <p14:creationId xmlns:p14="http://schemas.microsoft.com/office/powerpoint/2010/main" val="233176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96D536-D4EB-184C-BD34-D2745F244D62}"/>
              </a:ext>
            </a:extLst>
          </p:cNvPr>
          <p:cNvSpPr/>
          <p:nvPr/>
        </p:nvSpPr>
        <p:spPr>
          <a:xfrm flipV="1">
            <a:off x="1134738" y="912963"/>
            <a:ext cx="11057262" cy="5945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F6384E-2176-EF4D-9034-3183F1532090}"/>
              </a:ext>
            </a:extLst>
          </p:cNvPr>
          <p:cNvSpPr>
            <a:spLocks noGrp="1"/>
          </p:cNvSpPr>
          <p:nvPr>
            <p:ph type="title"/>
          </p:nvPr>
        </p:nvSpPr>
        <p:spPr>
          <a:xfrm>
            <a:off x="874643" y="205410"/>
            <a:ext cx="10479155" cy="1277570"/>
          </a:xfrm>
        </p:spPr>
        <p:txBody>
          <a:bodyPr/>
          <a:lstStyle/>
          <a:p>
            <a:r>
              <a:rPr lang="en-US" dirty="0">
                <a:latin typeface="DIN Alternate" panose="020B0500000000000000" pitchFamily="34" charset="77"/>
              </a:rPr>
              <a:t>Data Pipeline and Analytical Platform</a:t>
            </a:r>
          </a:p>
        </p:txBody>
      </p:sp>
      <p:sp>
        <p:nvSpPr>
          <p:cNvPr id="9" name="Rounded Rectangle 8">
            <a:extLst>
              <a:ext uri="{FF2B5EF4-FFF2-40B4-BE49-F238E27FC236}">
                <a16:creationId xmlns:a16="http://schemas.microsoft.com/office/drawing/2014/main" id="{9E2EEDED-F6A1-9341-84CE-77699E85F763}"/>
              </a:ext>
            </a:extLst>
          </p:cNvPr>
          <p:cNvSpPr/>
          <p:nvPr/>
        </p:nvSpPr>
        <p:spPr>
          <a:xfrm>
            <a:off x="2681208" y="1863144"/>
            <a:ext cx="2340244" cy="2022337"/>
          </a:xfrm>
          <a:prstGeom prst="roundRect">
            <a:avLst/>
          </a:prstGeom>
          <a:noFill/>
          <a:ln w="7620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D5ABD47C-F736-4654-88DD-FE0B5DECAA1B}"/>
              </a:ext>
            </a:extLst>
          </p:cNvPr>
          <p:cNvSpPr/>
          <p:nvPr/>
        </p:nvSpPr>
        <p:spPr>
          <a:xfrm>
            <a:off x="548969" y="1265583"/>
            <a:ext cx="5421135" cy="465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E44799D7-7758-4446-8243-A5BB1C53DBFB}"/>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C34A492-55C0-4522-9F4C-9089FDB2130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809" y="1243803"/>
            <a:ext cx="11443252" cy="5371189"/>
          </a:xfrm>
          <a:prstGeom prst="rect">
            <a:avLst/>
          </a:prstGeom>
        </p:spPr>
      </p:pic>
    </p:spTree>
    <p:extLst>
      <p:ext uri="{BB962C8B-B14F-4D97-AF65-F5344CB8AC3E}">
        <p14:creationId xmlns:p14="http://schemas.microsoft.com/office/powerpoint/2010/main" val="105268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A6A04A-14EE-D443-AB1B-05C6ABB78003}"/>
              </a:ext>
            </a:extLst>
          </p:cNvPr>
          <p:cNvSpPr/>
          <p:nvPr/>
        </p:nvSpPr>
        <p:spPr>
          <a:xfrm flipV="1">
            <a:off x="1134738" y="912963"/>
            <a:ext cx="11057262" cy="5945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latin typeface="DIN Alternate" charset="0"/>
                <a:ea typeface="DIN Alternate" charset="0"/>
                <a:cs typeface="DIN Alternate" charset="0"/>
              </a:rPr>
              <a:t>Malawi Mobile Phone Users </a:t>
            </a:r>
          </a:p>
        </p:txBody>
      </p:sp>
      <p:pic>
        <p:nvPicPr>
          <p:cNvPr id="4" name="Picture 3">
            <a:extLst>
              <a:ext uri="{FF2B5EF4-FFF2-40B4-BE49-F238E27FC236}">
                <a16:creationId xmlns:a16="http://schemas.microsoft.com/office/drawing/2014/main" id="{77F230E6-C707-6548-A9BB-718BF7F951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674" y="1357244"/>
            <a:ext cx="10578651" cy="5172075"/>
          </a:xfrm>
          <a:prstGeom prst="rect">
            <a:avLst/>
          </a:prstGeom>
        </p:spPr>
      </p:pic>
      <p:sp>
        <p:nvSpPr>
          <p:cNvPr id="6" name="Rectangle 5">
            <a:extLst>
              <a:ext uri="{FF2B5EF4-FFF2-40B4-BE49-F238E27FC236}">
                <a16:creationId xmlns:a16="http://schemas.microsoft.com/office/drawing/2014/main" id="{F260DA2E-75E8-1440-B245-9AC31E0323A7}"/>
              </a:ext>
            </a:extLst>
          </p:cNvPr>
          <p:cNvSpPr/>
          <p:nvPr/>
        </p:nvSpPr>
        <p:spPr>
          <a:xfrm>
            <a:off x="7672387" y="4149341"/>
            <a:ext cx="3840240" cy="112005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Rapidly increasing number of subscribers in Malawi suggests significant mobile phone penetration</a:t>
            </a:r>
          </a:p>
        </p:txBody>
      </p:sp>
    </p:spTree>
    <p:extLst>
      <p:ext uri="{BB962C8B-B14F-4D97-AF65-F5344CB8AC3E}">
        <p14:creationId xmlns:p14="http://schemas.microsoft.com/office/powerpoint/2010/main" val="86928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Findings from Analytical Exercise</a:t>
            </a:r>
          </a:p>
        </p:txBody>
      </p:sp>
      <p:sp>
        <p:nvSpPr>
          <p:cNvPr id="3" name="TextBox 2">
            <a:extLst>
              <a:ext uri="{FF2B5EF4-FFF2-40B4-BE49-F238E27FC236}">
                <a16:creationId xmlns:a16="http://schemas.microsoft.com/office/drawing/2014/main" id="{85F67CA8-F74A-4249-9BC1-0B23620A95B9}"/>
              </a:ext>
            </a:extLst>
          </p:cNvPr>
          <p:cNvSpPr txBox="1"/>
          <p:nvPr/>
        </p:nvSpPr>
        <p:spPr>
          <a:xfrm>
            <a:off x="777922" y="1289713"/>
            <a:ext cx="9122858" cy="5262979"/>
          </a:xfrm>
          <a:prstGeom prst="rect">
            <a:avLst/>
          </a:prstGeom>
          <a:noFill/>
        </p:spPr>
        <p:txBody>
          <a:bodyPr wrap="square" rtlCol="0">
            <a:spAutoFit/>
          </a:bodyPr>
          <a:lstStyle/>
          <a:p>
            <a:pPr marL="342900" lvl="0" indent="-342900">
              <a:buFont typeface="Arial" panose="020B0604020202020204" pitchFamily="34" charset="0"/>
              <a:buChar char="•"/>
            </a:pPr>
            <a:r>
              <a:rPr lang="en-US" sz="2400" dirty="0">
                <a:solidFill>
                  <a:schemeClr val="tx1">
                    <a:lumMod val="75000"/>
                    <a:lumOff val="25000"/>
                  </a:schemeClr>
                </a:solidFill>
              </a:rPr>
              <a:t>An estimated 7.73 million Malawians, or 44.7%, live more than 5 km walking distance from a clinic or health post</a:t>
            </a:r>
          </a:p>
          <a:p>
            <a:pPr marL="1371600" lvl="2" indent="-457200">
              <a:buFont typeface="Wingdings" pitchFamily="2" charset="2"/>
              <a:buChar char="Ø"/>
            </a:pPr>
            <a:r>
              <a:rPr lang="en-US" sz="2400" dirty="0">
                <a:solidFill>
                  <a:schemeClr val="tx1">
                    <a:lumMod val="75000"/>
                    <a:lumOff val="25000"/>
                  </a:schemeClr>
                </a:solidFill>
              </a:rPr>
              <a:t>With no new health facilities, 9.7 million will be uncovered by 2023 </a:t>
            </a:r>
          </a:p>
          <a:p>
            <a:endParaRPr lang="en-US" sz="2400" dirty="0">
              <a:solidFill>
                <a:schemeClr val="tx1">
                  <a:lumMod val="75000"/>
                  <a:lumOff val="25000"/>
                </a:schemeClr>
              </a:solidFill>
            </a:endParaRPr>
          </a:p>
          <a:p>
            <a:pPr marL="342900" indent="-342900">
              <a:buFont typeface="Arial" panose="020B0604020202020204" pitchFamily="34" charset="0"/>
              <a:buChar char="•"/>
            </a:pPr>
            <a:r>
              <a:rPr lang="en-US" sz="2400" dirty="0">
                <a:solidFill>
                  <a:schemeClr val="tx1">
                    <a:lumMod val="75000"/>
                    <a:lumOff val="25000"/>
                  </a:schemeClr>
                </a:solidFill>
              </a:rPr>
              <a:t>Malawians migrate from the central region to the south during the rainy season, shifting the burden of care</a:t>
            </a:r>
          </a:p>
          <a:p>
            <a:pPr marL="1371600" lvl="2" indent="-457200">
              <a:buFont typeface="Wingdings" pitchFamily="2" charset="2"/>
              <a:buChar char="Ø"/>
            </a:pPr>
            <a:r>
              <a:rPr lang="en-US" sz="2400" dirty="0">
                <a:solidFill>
                  <a:schemeClr val="tx1">
                    <a:lumMod val="75000"/>
                    <a:lumOff val="25000"/>
                  </a:schemeClr>
                </a:solidFill>
              </a:rPr>
              <a:t>If floods render roads inaccessible, some facilities will be overwhelmed</a:t>
            </a:r>
          </a:p>
          <a:p>
            <a:pPr marL="342900" lvl="0" indent="-342900">
              <a:buFont typeface="Arial" panose="020B0604020202020204" pitchFamily="34" charset="0"/>
              <a:buChar char="•"/>
            </a:pPr>
            <a:endParaRPr lang="en-US" sz="2400" dirty="0">
              <a:solidFill>
                <a:schemeClr val="tx1">
                  <a:lumMod val="75000"/>
                  <a:lumOff val="25000"/>
                </a:schemeClr>
              </a:solidFill>
            </a:endParaRPr>
          </a:p>
          <a:p>
            <a:pPr marL="342900" lvl="0" indent="-342900">
              <a:buFont typeface="Arial" panose="020B0604020202020204" pitchFamily="34" charset="0"/>
              <a:buChar char="•"/>
            </a:pPr>
            <a:r>
              <a:rPr lang="en-US" sz="2400" dirty="0">
                <a:solidFill>
                  <a:schemeClr val="tx1">
                    <a:lumMod val="75000"/>
                    <a:lumOff val="25000"/>
                  </a:schemeClr>
                </a:solidFill>
              </a:rPr>
              <a:t>Optimized Allocation of 900 Health Facilities will ensure that 95% of Malawians have easy access to a health facility by 2023</a:t>
            </a:r>
          </a:p>
          <a:p>
            <a:pPr marL="1371600" lvl="2" indent="-457200">
              <a:buFont typeface="Wingdings" pitchFamily="2" charset="2"/>
              <a:buChar char="Ø"/>
            </a:pPr>
            <a:r>
              <a:rPr lang="en-US" sz="2400" dirty="0">
                <a:solidFill>
                  <a:schemeClr val="tx1">
                    <a:lumMod val="75000"/>
                    <a:lumOff val="25000"/>
                  </a:schemeClr>
                </a:solidFill>
              </a:rPr>
              <a:t>Model incorporates population movement, disease burden and Disability Adjust Life Years</a:t>
            </a:r>
          </a:p>
        </p:txBody>
      </p:sp>
    </p:spTree>
    <p:extLst>
      <p:ext uri="{BB962C8B-B14F-4D97-AF65-F5344CB8AC3E}">
        <p14:creationId xmlns:p14="http://schemas.microsoft.com/office/powerpoint/2010/main" val="62798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IN Alternate" charset="0"/>
                <a:ea typeface="DIN Alternate" charset="0"/>
                <a:cs typeface="DIN Alternate" charset="0"/>
              </a:rPr>
              <a:t>Process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8" name="TextBox 7">
            <a:extLst>
              <a:ext uri="{FF2B5EF4-FFF2-40B4-BE49-F238E27FC236}">
                <a16:creationId xmlns:a16="http://schemas.microsoft.com/office/drawing/2014/main" id="{236EB27B-2960-2A47-BBF3-6B45C6E7E2DC}"/>
              </a:ext>
            </a:extLst>
          </p:cNvPr>
          <p:cNvSpPr txBox="1"/>
          <p:nvPr/>
        </p:nvSpPr>
        <p:spPr>
          <a:xfrm>
            <a:off x="1476661" y="1640158"/>
            <a:ext cx="9203531" cy="4401205"/>
          </a:xfrm>
          <a:prstGeom prst="rect">
            <a:avLst/>
          </a:prstGeom>
          <a:noFill/>
        </p:spPr>
        <p:txBody>
          <a:bodyPr wrap="square" rtlCol="0">
            <a:spAutoFit/>
          </a:bodyPr>
          <a:lstStyle/>
          <a:p>
            <a:r>
              <a:rPr lang="en-US" b="1" dirty="0">
                <a:solidFill>
                  <a:schemeClr val="tx1">
                    <a:lumMod val="75000"/>
                    <a:lumOff val="25000"/>
                  </a:schemeClr>
                </a:solidFill>
              </a:rPr>
              <a:t>October 2017  	</a:t>
            </a:r>
            <a:r>
              <a:rPr lang="en-US" b="1" i="1" dirty="0">
                <a:solidFill>
                  <a:schemeClr val="tx1">
                    <a:lumMod val="75000"/>
                    <a:lumOff val="25000"/>
                  </a:schemeClr>
                </a:solidFill>
              </a:rPr>
              <a:t>		</a:t>
            </a:r>
            <a:r>
              <a:rPr lang="en-US" b="1" dirty="0">
                <a:solidFill>
                  <a:schemeClr val="tx1">
                    <a:lumMod val="75000"/>
                    <a:lumOff val="25000"/>
                  </a:schemeClr>
                </a:solidFill>
              </a:rPr>
              <a:t>Finalized MOH 1</a:t>
            </a:r>
            <a:r>
              <a:rPr lang="en-US" b="1" baseline="30000" dirty="0">
                <a:solidFill>
                  <a:schemeClr val="tx1">
                    <a:lumMod val="75000"/>
                    <a:lumOff val="25000"/>
                  </a:schemeClr>
                </a:solidFill>
              </a:rPr>
              <a:t>st</a:t>
            </a:r>
            <a:r>
              <a:rPr lang="en-US" b="1" dirty="0">
                <a:solidFill>
                  <a:schemeClr val="tx1">
                    <a:lumMod val="75000"/>
                    <a:lumOff val="25000"/>
                  </a:schemeClr>
                </a:solidFill>
              </a:rPr>
              <a:t> Use Case</a:t>
            </a:r>
          </a:p>
          <a:p>
            <a:endParaRPr lang="en-US" b="1" dirty="0">
              <a:solidFill>
                <a:schemeClr val="tx1">
                  <a:lumMod val="75000"/>
                  <a:lumOff val="25000"/>
                </a:schemeClr>
              </a:solidFill>
            </a:endParaRPr>
          </a:p>
          <a:p>
            <a:r>
              <a:rPr lang="en-US" b="1" dirty="0">
                <a:solidFill>
                  <a:schemeClr val="tx1">
                    <a:lumMod val="75000"/>
                    <a:lumOff val="25000"/>
                  </a:schemeClr>
                </a:solidFill>
              </a:rPr>
              <a:t>October 2017 – June 2018 		IRB, MACRA, MOH regulatory approvals</a:t>
            </a:r>
          </a:p>
          <a:p>
            <a:r>
              <a:rPr lang="en-US" b="1" dirty="0">
                <a:solidFill>
                  <a:schemeClr val="tx1">
                    <a:lumMod val="75000"/>
                    <a:lumOff val="25000"/>
                  </a:schemeClr>
                </a:solidFill>
              </a:rPr>
              <a:t>	</a:t>
            </a:r>
          </a:p>
          <a:p>
            <a:r>
              <a:rPr lang="en-US" b="1" dirty="0">
                <a:solidFill>
                  <a:schemeClr val="tx1">
                    <a:lumMod val="75000"/>
                    <a:lumOff val="25000"/>
                  </a:schemeClr>
                </a:solidFill>
              </a:rPr>
              <a:t>July 2018 			Analytical Plan development</a:t>
            </a:r>
          </a:p>
          <a:p>
            <a:endParaRPr lang="en-US" b="1" dirty="0">
              <a:solidFill>
                <a:schemeClr val="tx1">
                  <a:lumMod val="75000"/>
                  <a:lumOff val="25000"/>
                </a:schemeClr>
              </a:solidFill>
            </a:endParaRPr>
          </a:p>
          <a:p>
            <a:r>
              <a:rPr lang="en-US" b="1" dirty="0">
                <a:solidFill>
                  <a:schemeClr val="tx1">
                    <a:lumMod val="75000"/>
                    <a:lumOff val="25000"/>
                  </a:schemeClr>
                </a:solidFill>
              </a:rPr>
              <a:t>July-October 2018 			MNO Data Extraction &amp; Cleaning</a:t>
            </a:r>
          </a:p>
          <a:p>
            <a:endParaRPr lang="en-US" b="1" dirty="0">
              <a:solidFill>
                <a:schemeClr val="tx1">
                  <a:lumMod val="75000"/>
                  <a:lumOff val="25000"/>
                </a:schemeClr>
              </a:solidFill>
            </a:endParaRPr>
          </a:p>
          <a:p>
            <a:r>
              <a:rPr lang="en-US" b="1" dirty="0">
                <a:solidFill>
                  <a:schemeClr val="tx1">
                    <a:lumMod val="75000"/>
                    <a:lumOff val="25000"/>
                  </a:schemeClr>
                </a:solidFill>
              </a:rPr>
              <a:t>October 2018 -January 2019 	Analysis </a:t>
            </a:r>
          </a:p>
          <a:p>
            <a:endParaRPr lang="en-US" b="1" dirty="0">
              <a:solidFill>
                <a:schemeClr val="tx1">
                  <a:lumMod val="75000"/>
                  <a:lumOff val="25000"/>
                </a:schemeClr>
              </a:solidFill>
            </a:endParaRPr>
          </a:p>
          <a:p>
            <a:r>
              <a:rPr lang="en-US" b="1" dirty="0">
                <a:solidFill>
                  <a:schemeClr val="tx1">
                    <a:lumMod val="75000"/>
                    <a:lumOff val="25000"/>
                  </a:schemeClr>
                </a:solidFill>
              </a:rPr>
              <a:t>February 2019 			Dissemination to Ministry of Health </a:t>
            </a:r>
          </a:p>
          <a:p>
            <a:endParaRPr lang="en-US" b="1" dirty="0">
              <a:solidFill>
                <a:schemeClr val="tx1">
                  <a:lumMod val="75000"/>
                  <a:lumOff val="25000"/>
                </a:schemeClr>
              </a:solidFill>
            </a:endParaRPr>
          </a:p>
          <a:p>
            <a:r>
              <a:rPr lang="en-US" b="1" dirty="0">
                <a:solidFill>
                  <a:schemeClr val="tx1">
                    <a:lumMod val="75000"/>
                    <a:lumOff val="25000"/>
                  </a:schemeClr>
                </a:solidFill>
              </a:rPr>
              <a:t>March 2019			Launch Dashboard and release White-Paper</a:t>
            </a:r>
          </a:p>
          <a:p>
            <a:endParaRPr lang="en-US" sz="2800" dirty="0"/>
          </a:p>
          <a:p>
            <a:endParaRPr lang="en-US" dirty="0"/>
          </a:p>
        </p:txBody>
      </p:sp>
    </p:spTree>
    <p:extLst>
      <p:ext uri="{BB962C8B-B14F-4D97-AF65-F5344CB8AC3E}">
        <p14:creationId xmlns:p14="http://schemas.microsoft.com/office/powerpoint/2010/main" val="3940179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DIN Alternate" charset="0"/>
                <a:ea typeface="DIN Alternate" charset="0"/>
                <a:cs typeface="DIN Alternate" charset="0"/>
              </a:rPr>
              <a:t>Analytical Products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6" name="TextBox 5">
            <a:extLst>
              <a:ext uri="{FF2B5EF4-FFF2-40B4-BE49-F238E27FC236}">
                <a16:creationId xmlns:a16="http://schemas.microsoft.com/office/drawing/2014/main" id="{1CDC047D-10EF-714B-AF00-0AD0B407FBE8}"/>
              </a:ext>
            </a:extLst>
          </p:cNvPr>
          <p:cNvSpPr txBox="1"/>
          <p:nvPr/>
        </p:nvSpPr>
        <p:spPr>
          <a:xfrm>
            <a:off x="1476661" y="1701695"/>
            <a:ext cx="9203531" cy="4678204"/>
          </a:xfrm>
          <a:prstGeom prst="rect">
            <a:avLst/>
          </a:prstGeom>
          <a:noFill/>
        </p:spPr>
        <p:txBody>
          <a:bodyPr wrap="square" rtlCol="0">
            <a:spAutoFit/>
          </a:bodyPr>
          <a:lstStyle/>
          <a:p>
            <a:r>
              <a:rPr lang="en-US" sz="2800" dirty="0"/>
              <a:t>Step 1: Gap in Health Access</a:t>
            </a:r>
          </a:p>
          <a:p>
            <a:endParaRPr lang="en-US" sz="2800" dirty="0"/>
          </a:p>
          <a:p>
            <a:r>
              <a:rPr lang="en-US" sz="2800" dirty="0"/>
              <a:t>Step 2: Validation of Population Projections</a:t>
            </a:r>
          </a:p>
          <a:p>
            <a:endParaRPr lang="en-US" sz="2800" dirty="0"/>
          </a:p>
          <a:p>
            <a:r>
              <a:rPr lang="en-US" sz="2800" dirty="0"/>
              <a:t>Step 3: Population Movement Dynamics</a:t>
            </a:r>
          </a:p>
          <a:p>
            <a:endParaRPr lang="en-US" sz="2800" dirty="0"/>
          </a:p>
          <a:p>
            <a:r>
              <a:rPr lang="en-US" sz="2800" dirty="0"/>
              <a:t>Step 4: Efficiency and Resilience of </a:t>
            </a:r>
            <a:r>
              <a:rPr lang="en-US" sz="2800" dirty="0" err="1"/>
              <a:t>MoH</a:t>
            </a:r>
            <a:r>
              <a:rPr lang="en-US" sz="2800" dirty="0"/>
              <a:t> Capital Investment Plan</a:t>
            </a:r>
          </a:p>
          <a:p>
            <a:endParaRPr lang="en-US" sz="2800" dirty="0"/>
          </a:p>
          <a:p>
            <a:r>
              <a:rPr lang="en-US" sz="2800" dirty="0"/>
              <a:t>Step 5: Optimizing Allocation</a:t>
            </a:r>
          </a:p>
          <a:p>
            <a:endParaRPr lang="en-US" dirty="0"/>
          </a:p>
        </p:txBody>
      </p:sp>
    </p:spTree>
    <p:extLst>
      <p:ext uri="{BB962C8B-B14F-4D97-AF65-F5344CB8AC3E}">
        <p14:creationId xmlns:p14="http://schemas.microsoft.com/office/powerpoint/2010/main" val="1333069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0E1295-13D0-46F6-BDBC-5E463F51CA2B}"/>
              </a:ext>
            </a:extLst>
          </p:cNvPr>
          <p:cNvSpPr/>
          <p:nvPr/>
        </p:nvSpPr>
        <p:spPr>
          <a:xfrm flipV="1">
            <a:off x="877460" y="912964"/>
            <a:ext cx="11057262" cy="5945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77334" y="180941"/>
            <a:ext cx="11514666" cy="732023"/>
          </a:xfrm>
        </p:spPr>
        <p:txBody>
          <a:bodyPr/>
          <a:lstStyle/>
          <a:p>
            <a:r>
              <a:rPr lang="en-US" dirty="0">
                <a:latin typeface="DIN Alternate" charset="0"/>
                <a:ea typeface="DIN Alternate" charset="0"/>
                <a:cs typeface="DIN Alternate" charset="0"/>
              </a:rPr>
              <a:t>Step 1: Gap in Health Access</a:t>
            </a:r>
          </a:p>
        </p:txBody>
      </p:sp>
      <p:pic>
        <p:nvPicPr>
          <p:cNvPr id="6" name="Picture 5">
            <a:extLst>
              <a:ext uri="{FF2B5EF4-FFF2-40B4-BE49-F238E27FC236}">
                <a16:creationId xmlns:a16="http://schemas.microsoft.com/office/drawing/2014/main" id="{6A79BA04-50B0-9247-B29B-160B41074D6A}"/>
              </a:ext>
            </a:extLst>
          </p:cNvPr>
          <p:cNvPicPr/>
          <p:nvPr/>
        </p:nvPicPr>
        <p:blipFill>
          <a:blip r:embed="rId3" cstate="email">
            <a:alphaModFix/>
            <a:extLst>
              <a:ext uri="{28A0092B-C50C-407E-A947-70E740481C1C}">
                <a14:useLocalDpi xmlns:a14="http://schemas.microsoft.com/office/drawing/2010/main"/>
              </a:ext>
            </a:extLst>
          </a:blip>
          <a:stretch>
            <a:fillRect/>
          </a:stretch>
        </p:blipFill>
        <p:spPr>
          <a:xfrm>
            <a:off x="2203582" y="1285868"/>
            <a:ext cx="7784835" cy="4814819"/>
          </a:xfrm>
          <a:prstGeom prst="rect">
            <a:avLst/>
          </a:prstGeom>
          <a:solidFill>
            <a:schemeClr val="bg1">
              <a:alpha val="99000"/>
            </a:schemeClr>
          </a:solidFill>
        </p:spPr>
      </p:pic>
      <p:sp>
        <p:nvSpPr>
          <p:cNvPr id="4" name="Rectangle 3">
            <a:extLst>
              <a:ext uri="{FF2B5EF4-FFF2-40B4-BE49-F238E27FC236}">
                <a16:creationId xmlns:a16="http://schemas.microsoft.com/office/drawing/2014/main" id="{98EBAA06-C9B1-D148-BE21-D169EC2E4E0B}"/>
              </a:ext>
            </a:extLst>
          </p:cNvPr>
          <p:cNvSpPr/>
          <p:nvPr/>
        </p:nvSpPr>
        <p:spPr>
          <a:xfrm>
            <a:off x="2769164" y="5855849"/>
            <a:ext cx="5332417" cy="954107"/>
          </a:xfrm>
          <a:prstGeom prst="rect">
            <a:avLst/>
          </a:prstGeom>
        </p:spPr>
        <p:txBody>
          <a:bodyPr wrap="square">
            <a:spAutoFit/>
          </a:bodyPr>
          <a:lstStyle/>
          <a:p>
            <a:pPr lvl="0">
              <a:defRPr/>
            </a:pPr>
            <a:r>
              <a:rPr lang="en-US" sz="1400" dirty="0"/>
              <a:t>Health Facility locations and catchment areas from UNICEF</a:t>
            </a:r>
          </a:p>
          <a:p>
            <a:pPr lvl="0">
              <a:defRPr/>
            </a:pPr>
            <a:r>
              <a:rPr lang="en-US" sz="1400" dirty="0"/>
              <a:t>Population Density from WorldPop, 2015 estimates</a:t>
            </a:r>
          </a:p>
          <a:p>
            <a:pPr lvl="0">
              <a:defRPr/>
            </a:pPr>
            <a:r>
              <a:rPr lang="en-US" sz="1400" dirty="0"/>
              <a:t>Own calculations of number of people living outside catchment area</a:t>
            </a:r>
          </a:p>
          <a:p>
            <a:pPr lvl="0">
              <a:defRPr/>
            </a:pPr>
            <a:endParaRPr lang="en-US" sz="1400" dirty="0"/>
          </a:p>
        </p:txBody>
      </p:sp>
      <p:sp>
        <p:nvSpPr>
          <p:cNvPr id="7" name="Rectangle 6">
            <a:extLst>
              <a:ext uri="{FF2B5EF4-FFF2-40B4-BE49-F238E27FC236}">
                <a16:creationId xmlns:a16="http://schemas.microsoft.com/office/drawing/2014/main" id="{BAA627B7-F808-6C4B-92C6-DE5E91C0B0CE}"/>
              </a:ext>
            </a:extLst>
          </p:cNvPr>
          <p:cNvSpPr/>
          <p:nvPr/>
        </p:nvSpPr>
        <p:spPr>
          <a:xfrm>
            <a:off x="8429672" y="4784821"/>
            <a:ext cx="3117489" cy="1018792"/>
          </a:xfrm>
          <a:prstGeom prst="rect">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7.73 million Malawians, or 44.7%, live more than 5 km walking distance from a clinic</a:t>
            </a:r>
          </a:p>
        </p:txBody>
      </p:sp>
    </p:spTree>
    <p:extLst>
      <p:ext uri="{BB962C8B-B14F-4D97-AF65-F5344CB8AC3E}">
        <p14:creationId xmlns:p14="http://schemas.microsoft.com/office/powerpoint/2010/main" val="1249289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28681"/>
            <a:ext cx="11514666" cy="732023"/>
          </a:xfrm>
        </p:spPr>
        <p:txBody>
          <a:bodyPr>
            <a:normAutofit/>
          </a:bodyPr>
          <a:lstStyle/>
          <a:p>
            <a:r>
              <a:rPr lang="en-US" dirty="0">
                <a:latin typeface="DIN Alternate" charset="0"/>
                <a:ea typeface="DIN Alternate" charset="0"/>
                <a:cs typeface="DIN Alternate" charset="0"/>
              </a:rPr>
              <a:t> Step 2: Validation of Population Projections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graphicFrame>
        <p:nvGraphicFramePr>
          <p:cNvPr id="9" name="Chart 8">
            <a:extLst>
              <a:ext uri="{FF2B5EF4-FFF2-40B4-BE49-F238E27FC236}">
                <a16:creationId xmlns:a16="http://schemas.microsoft.com/office/drawing/2014/main" id="{DF79285E-9217-6744-8BE5-08E43BE79375}"/>
              </a:ext>
            </a:extLst>
          </p:cNvPr>
          <p:cNvGraphicFramePr/>
          <p:nvPr>
            <p:extLst>
              <p:ext uri="{D42A27DB-BD31-4B8C-83A1-F6EECF244321}">
                <p14:modId xmlns:p14="http://schemas.microsoft.com/office/powerpoint/2010/main" val="2202237424"/>
              </p:ext>
            </p:extLst>
          </p:nvPr>
        </p:nvGraphicFramePr>
        <p:xfrm>
          <a:off x="1511808" y="1319311"/>
          <a:ext cx="8751544" cy="521000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AC827B0D-47B9-6C40-9EAD-C7E7D1781334}"/>
              </a:ext>
            </a:extLst>
          </p:cNvPr>
          <p:cNvSpPr/>
          <p:nvPr/>
        </p:nvSpPr>
        <p:spPr>
          <a:xfrm>
            <a:off x="7464004" y="1680292"/>
            <a:ext cx="3745277" cy="17487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Comparing Population Projections Using WorldPop and MNO data to the 2018 census at the district level found less than 5% discrepancy</a:t>
            </a:r>
          </a:p>
        </p:txBody>
      </p:sp>
    </p:spTree>
    <p:extLst>
      <p:ext uri="{BB962C8B-B14F-4D97-AF65-F5344CB8AC3E}">
        <p14:creationId xmlns:p14="http://schemas.microsoft.com/office/powerpoint/2010/main" val="159497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FE4469-E060-6945-93E1-1437BF091F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62779" y="1073816"/>
            <a:ext cx="3983482" cy="5630435"/>
          </a:xfrm>
          <a:prstGeom prst="rect">
            <a:avLst/>
          </a:prstGeom>
        </p:spPr>
      </p:pic>
      <p:sp>
        <p:nvSpPr>
          <p:cNvPr id="2" name="Title 1"/>
          <p:cNvSpPr>
            <a:spLocks noGrp="1"/>
          </p:cNvSpPr>
          <p:nvPr>
            <p:ph type="title"/>
          </p:nvPr>
        </p:nvSpPr>
        <p:spPr>
          <a:xfrm>
            <a:off x="677334" y="328681"/>
            <a:ext cx="11514666" cy="732023"/>
          </a:xfrm>
        </p:spPr>
        <p:txBody>
          <a:bodyPr/>
          <a:lstStyle/>
          <a:p>
            <a:r>
              <a:rPr lang="en-US" dirty="0">
                <a:latin typeface="DIN Alternate" charset="0"/>
                <a:ea typeface="DIN Alternate" charset="0"/>
                <a:cs typeface="DIN Alternate" charset="0"/>
              </a:rPr>
              <a:t> Step 3: Population Growth and Migration Dynamics</a:t>
            </a:r>
          </a:p>
        </p:txBody>
      </p:sp>
      <p:sp>
        <p:nvSpPr>
          <p:cNvPr id="5" name="Content Placeholder 4">
            <a:extLst>
              <a:ext uri="{FF2B5EF4-FFF2-40B4-BE49-F238E27FC236}">
                <a16:creationId xmlns:a16="http://schemas.microsoft.com/office/drawing/2014/main" id="{25D56440-4381-4675-82D6-D175CF42A18B}"/>
              </a:ext>
            </a:extLst>
          </p:cNvPr>
          <p:cNvSpPr>
            <a:spLocks noGrp="1"/>
          </p:cNvSpPr>
          <p:nvPr>
            <p:ph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BD6E9F1F-4E7F-0B41-B54D-FDAA18A31F28}"/>
              </a:ext>
            </a:extLst>
          </p:cNvPr>
          <p:cNvSpPr txBox="1"/>
          <p:nvPr/>
        </p:nvSpPr>
        <p:spPr>
          <a:xfrm>
            <a:off x="2162704" y="1243901"/>
            <a:ext cx="4271963" cy="369332"/>
          </a:xfrm>
          <a:prstGeom prst="rect">
            <a:avLst/>
          </a:prstGeom>
          <a:noFill/>
        </p:spPr>
        <p:txBody>
          <a:bodyPr wrap="square" rtlCol="0">
            <a:spAutoFit/>
          </a:bodyPr>
          <a:lstStyle/>
          <a:p>
            <a:r>
              <a:rPr lang="en-US" dirty="0">
                <a:latin typeface="+mj-lt"/>
              </a:rPr>
              <a:t>Migration During the Rainy Season</a:t>
            </a:r>
          </a:p>
        </p:txBody>
      </p:sp>
      <p:sp>
        <p:nvSpPr>
          <p:cNvPr id="6" name="Rectangle 5">
            <a:extLst>
              <a:ext uri="{FF2B5EF4-FFF2-40B4-BE49-F238E27FC236}">
                <a16:creationId xmlns:a16="http://schemas.microsoft.com/office/drawing/2014/main" id="{64484519-E702-9147-956F-A85669C60DB2}"/>
              </a:ext>
            </a:extLst>
          </p:cNvPr>
          <p:cNvSpPr/>
          <p:nvPr/>
        </p:nvSpPr>
        <p:spPr>
          <a:xfrm>
            <a:off x="8458347" y="1979425"/>
            <a:ext cx="3192154" cy="2549713"/>
          </a:xfrm>
          <a:prstGeom prst="rect">
            <a:avLst/>
          </a:prstGeom>
          <a:solidFill>
            <a:srgbClr val="007C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Observe seasonal migration during the Rainy Season (November to April): </a:t>
            </a:r>
          </a:p>
          <a:p>
            <a:pPr marL="285750" indent="-285750">
              <a:buFont typeface="Arial" panose="020B0604020202020204" pitchFamily="34" charset="0"/>
              <a:buChar char="•"/>
            </a:pPr>
            <a:r>
              <a:rPr lang="en-US" b="1" dirty="0">
                <a:solidFill>
                  <a:schemeClr val="bg1"/>
                </a:solidFill>
              </a:rPr>
              <a:t>From the urban agglomeration around Lilongwe </a:t>
            </a:r>
          </a:p>
          <a:p>
            <a:pPr marL="285750" indent="-285750">
              <a:buFont typeface="Arial" panose="020B0604020202020204" pitchFamily="34" charset="0"/>
              <a:buChar char="•"/>
            </a:pPr>
            <a:r>
              <a:rPr lang="en-US" b="1" dirty="0">
                <a:solidFill>
                  <a:schemeClr val="bg1"/>
                </a:solidFill>
              </a:rPr>
              <a:t>Towards the Shire River Basin</a:t>
            </a:r>
          </a:p>
          <a:p>
            <a:pPr marL="285750" indent="-285750">
              <a:buFont typeface="Arial" panose="020B0604020202020204" pitchFamily="34" charset="0"/>
              <a:buChar char="•"/>
            </a:pPr>
            <a:r>
              <a:rPr lang="en-US" b="1" dirty="0">
                <a:solidFill>
                  <a:schemeClr val="bg1"/>
                </a:solidFill>
              </a:rPr>
              <a:t>Likely due to agriculture</a:t>
            </a:r>
          </a:p>
        </p:txBody>
      </p:sp>
      <p:sp>
        <p:nvSpPr>
          <p:cNvPr id="10" name="Rectangle 9">
            <a:extLst>
              <a:ext uri="{FF2B5EF4-FFF2-40B4-BE49-F238E27FC236}">
                <a16:creationId xmlns:a16="http://schemas.microsoft.com/office/drawing/2014/main" id="{AB5C343B-FCC6-F94D-94A2-EAFBAEA402A6}"/>
              </a:ext>
            </a:extLst>
          </p:cNvPr>
          <p:cNvSpPr/>
          <p:nvPr/>
        </p:nvSpPr>
        <p:spPr>
          <a:xfrm>
            <a:off x="2762779" y="5965587"/>
            <a:ext cx="4512987" cy="738664"/>
          </a:xfrm>
          <a:prstGeom prst="rect">
            <a:avLst/>
          </a:prstGeom>
        </p:spPr>
        <p:txBody>
          <a:bodyPr wrap="square">
            <a:spAutoFit/>
          </a:bodyPr>
          <a:lstStyle/>
          <a:p>
            <a:pPr lvl="0">
              <a:defRPr/>
            </a:pPr>
            <a:r>
              <a:rPr lang="en-US" sz="1400" dirty="0"/>
              <a:t>Shifts in population density between dry and rainy season, benchmarked on change in total unique mobile phone users, from MNO data </a:t>
            </a:r>
          </a:p>
        </p:txBody>
      </p:sp>
    </p:spTree>
    <p:extLst>
      <p:ext uri="{BB962C8B-B14F-4D97-AF65-F5344CB8AC3E}">
        <p14:creationId xmlns:p14="http://schemas.microsoft.com/office/powerpoint/2010/main" val="3507983765"/>
      </p:ext>
    </p:extLst>
  </p:cSld>
  <p:clrMapOvr>
    <a:masterClrMapping/>
  </p:clrMapOvr>
</p:sld>
</file>

<file path=ppt/theme/theme1.xml><?xml version="1.0" encoding="utf-8"?>
<a:theme xmlns:a="http://schemas.openxmlformats.org/drawingml/2006/main" name="Facet">
  <a:themeElements>
    <a:clrScheme name="Custom 4">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12364</TotalTime>
  <Words>2602</Words>
  <Application>Microsoft Macintosh PowerPoint</Application>
  <PresentationFormat>Widescreen</PresentationFormat>
  <Paragraphs>335</Paragraphs>
  <Slides>26</Slides>
  <Notes>21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26</vt:i4>
      </vt:variant>
    </vt:vector>
  </HeadingPairs>
  <TitlesOfParts>
    <vt:vector size="42" baseType="lpstr">
      <vt:lpstr>Arial</vt:lpstr>
      <vt:lpstr>Calibri</vt:lpstr>
      <vt:lpstr>Calibri Light</vt:lpstr>
      <vt:lpstr>Cambria Math</vt:lpstr>
      <vt:lpstr>DIN Alternate</vt:lpstr>
      <vt:lpstr>Franklin Gothic Book</vt:lpstr>
      <vt:lpstr>Franklin Gothic Medium</vt:lpstr>
      <vt:lpstr>Franklin Gothic Medium Cond</vt:lpstr>
      <vt:lpstr>Futura Medium</vt:lpstr>
      <vt:lpstr>Good Headline Offc Cond</vt:lpstr>
      <vt:lpstr>Helvetica Neue Condensed</vt:lpstr>
      <vt:lpstr>Times New Roman</vt:lpstr>
      <vt:lpstr>Wingdings</vt:lpstr>
      <vt:lpstr>Wingdings 3</vt:lpstr>
      <vt:lpstr>Facet</vt:lpstr>
      <vt:lpstr>Office Theme</vt:lpstr>
      <vt:lpstr>PowerPoint Presentation</vt:lpstr>
      <vt:lpstr>Project Objectives</vt:lpstr>
      <vt:lpstr>Malawi Mobile Phone Users </vt:lpstr>
      <vt:lpstr>Summary of Findings from Analytical Exercise</vt:lpstr>
      <vt:lpstr>Process</vt:lpstr>
      <vt:lpstr>Analytical Products</vt:lpstr>
      <vt:lpstr>Step 1: Gap in Health Access</vt:lpstr>
      <vt:lpstr> Step 2: Validation of Population Projections</vt:lpstr>
      <vt:lpstr> Step 3: Population Growth and Migration Dynamics</vt:lpstr>
      <vt:lpstr> Step 4: Efficiency of MOH Capital Investment Plan </vt:lpstr>
      <vt:lpstr> Step 4: Resilience of MOH Capital Investment Plan </vt:lpstr>
      <vt:lpstr> Step 5: Optimizing Allocation of Proposed Facilities</vt:lpstr>
      <vt:lpstr> Step 5: Optimizing Allocation of Proposed Facilities</vt:lpstr>
      <vt:lpstr>Results: Significantly Expands Coverage</vt:lpstr>
      <vt:lpstr>Results: Increased Efficiency of Allocation</vt:lpstr>
      <vt:lpstr>Phase 2: Additional Areas for Exploration</vt:lpstr>
      <vt:lpstr>PowerPoint Presentation</vt:lpstr>
      <vt:lpstr>PowerPoint Presentation</vt:lpstr>
      <vt:lpstr>Estimating Population Movements through CDR Analysis</vt:lpstr>
      <vt:lpstr>Foundational Approach - High Level Overview</vt:lpstr>
      <vt:lpstr>PowerPoint Presentation</vt:lpstr>
      <vt:lpstr>Appendix: Technical Material </vt:lpstr>
      <vt:lpstr>Appendix: Technical Material </vt:lpstr>
      <vt:lpstr>Appendix: Technical Material </vt:lpstr>
      <vt:lpstr>PowerPoint Presentation</vt:lpstr>
      <vt:lpstr>Data Pipeline and Analytical Platform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Fletcher</dc:creator>
  <cp:lastModifiedBy>Andrea Fletcher</cp:lastModifiedBy>
  <cp:revision>229</cp:revision>
  <cp:lastPrinted>2018-04-09T23:52:56Z</cp:lastPrinted>
  <dcterms:created xsi:type="dcterms:W3CDTF">2017-05-04T13:50:34Z</dcterms:created>
  <dcterms:modified xsi:type="dcterms:W3CDTF">2019-05-30T09:30:12Z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shyam.rajamani@ad.infosys.com</vt:lpwstr>
  </property>
  <property fmtid="{D5CDD505-2E9C-101B-9397-08002B2CF9AE}" pid="5" name="MSIP_Label_be4b3411-284d-4d31-bd4f-bc13ef7f1fd6_SetDate">
    <vt:lpwstr>2019-02-26T06:52:02.4402340Z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Extended_MSFT_Method">
    <vt:lpwstr>Automatic</vt:lpwstr>
  </property>
  <property fmtid="{D5CDD505-2E9C-101B-9397-08002B2CF9AE}" pid="9" name="MSIP_Label_a0819fa7-4367-4500-ba88-dd630d977609_Enabled">
    <vt:lpwstr>True</vt:lpwstr>
  </property>
  <property fmtid="{D5CDD505-2E9C-101B-9397-08002B2CF9AE}" pid="10" name="MSIP_Label_a0819fa7-4367-4500-ba88-dd630d977609_SiteId">
    <vt:lpwstr>63ce7d59-2f3e-42cd-a8cc-be764cff5eb6</vt:lpwstr>
  </property>
  <property fmtid="{D5CDD505-2E9C-101B-9397-08002B2CF9AE}" pid="11" name="MSIP_Label_a0819fa7-4367-4500-ba88-dd630d977609_Owner">
    <vt:lpwstr>shyam.rajamani@ad.infosys.com</vt:lpwstr>
  </property>
  <property fmtid="{D5CDD505-2E9C-101B-9397-08002B2CF9AE}" pid="12" name="MSIP_Label_a0819fa7-4367-4500-ba88-dd630d977609_SetDate">
    <vt:lpwstr>2019-02-26T06:52:02.4402340Z</vt:lpwstr>
  </property>
  <property fmtid="{D5CDD505-2E9C-101B-9397-08002B2CF9AE}" pid="13" name="MSIP_Label_a0819fa7-4367-4500-ba88-dd630d977609_Name">
    <vt:lpwstr>Companywide usage</vt:lpwstr>
  </property>
  <property fmtid="{D5CDD505-2E9C-101B-9397-08002B2CF9AE}" pid="14" name="MSIP_Label_a0819fa7-4367-4500-ba88-dd630d977609_Application">
    <vt:lpwstr>Microsoft Azure Information Protection</vt:lpwstr>
  </property>
  <property fmtid="{D5CDD505-2E9C-101B-9397-08002B2CF9AE}" pid="15" name="MSIP_Label_a0819fa7-4367-4500-ba88-dd630d977609_Parent">
    <vt:lpwstr>be4b3411-284d-4d31-bd4f-bc13ef7f1fd6</vt:lpwstr>
  </property>
  <property fmtid="{D5CDD505-2E9C-101B-9397-08002B2CF9AE}" pid="16" name="MSIP_Label_a0819fa7-4367-4500-ba88-dd630d977609_Extended_MSFT_Method">
    <vt:lpwstr>Automatic</vt:lpwstr>
  </property>
  <property fmtid="{D5CDD505-2E9C-101B-9397-08002B2CF9AE}" pid="17" name="Sensitivity">
    <vt:lpwstr>Internal Companywide usage</vt:lpwstr>
  </property>
</Properties>
</file>